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charts/chart39.xml" ContentType="application/vnd.openxmlformats-officedocument.drawingml.char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charts/chart28.xml" ContentType="application/vnd.openxmlformats-officedocument.drawingml.char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hart35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harts/chart31.xml" ContentType="application/vnd.openxmlformats-officedocument.drawingml.chart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charts/chart2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charts/chart29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charts/chart27.xml" ContentType="application/vnd.openxmlformats-officedocument.drawingml.chart+xml"/>
  <Override PartName="/ppt/charts/chart36.xml" ContentType="application/vnd.openxmlformats-officedocument.drawingml.chart+xml"/>
  <Override PartName="/ppt/charts/chart3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charts/chart16.xml" ContentType="application/vnd.openxmlformats-officedocument.drawingml.chart+xml"/>
  <Override PartName="/ppt/charts/chart25.xml" ContentType="application/vnd.openxmlformats-officedocument.drawingml.chart+xml"/>
  <Override PartName="/ppt/charts/chart34.xml" ContentType="application/vnd.openxmlformats-officedocument.drawingml.char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ppt/notesSlides/notesSlide15.xml" ContentType="application/vnd.openxmlformats-officedocument.presentationml.notesSlide+xml"/>
  <Override PartName="/ppt/charts/chart32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notesSlides/notesSlide13.xml" ContentType="application/vnd.openxmlformats-officedocument.presentationml.notesSlide+xml"/>
  <Override PartName="/ppt/charts/chart21.xml" ContentType="application/vnd.openxmlformats-officedocument.drawingml.chart+xml"/>
  <Override PartName="/ppt/charts/chart30.xml" ContentType="application/vnd.openxmlformats-officedocument.drawingml.chart+xml"/>
  <Override PartName="/ppt/charts/chart41.xml" ContentType="application/vnd.openxmlformats-officedocument.drawingml.char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charts/chart37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charts/chart26.xml" ContentType="application/vnd.openxmlformats-officedocument.drawingml.char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charts/chart15.xml" ContentType="application/vnd.openxmlformats-officedocument.drawingml.chart+xml"/>
  <Override PartName="/ppt/charts/chart33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notesSlides/notesSlide14.xml" ContentType="application/vnd.openxmlformats-officedocument.presentationml.notesSlide+xml"/>
  <Override PartName="/ppt/charts/chart40.xml" ContentType="application/vnd.openxmlformats-officedocument.drawingml.chart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48" r:id="rId1"/>
  </p:sldMasterIdLst>
  <p:notesMasterIdLst>
    <p:notesMasterId r:id="rId53"/>
  </p:notesMasterIdLst>
  <p:sldIdLst>
    <p:sldId id="256" r:id="rId2"/>
    <p:sldId id="260" r:id="rId3"/>
    <p:sldId id="259" r:id="rId4"/>
    <p:sldId id="268" r:id="rId5"/>
    <p:sldId id="266" r:id="rId6"/>
    <p:sldId id="269" r:id="rId7"/>
    <p:sldId id="270" r:id="rId8"/>
    <p:sldId id="261" r:id="rId9"/>
    <p:sldId id="262" r:id="rId10"/>
    <p:sldId id="272" r:id="rId11"/>
    <p:sldId id="314" r:id="rId12"/>
    <p:sldId id="361" r:id="rId13"/>
    <p:sldId id="362" r:id="rId14"/>
    <p:sldId id="273" r:id="rId15"/>
    <p:sldId id="315" r:id="rId16"/>
    <p:sldId id="257" r:id="rId17"/>
    <p:sldId id="286" r:id="rId18"/>
    <p:sldId id="276" r:id="rId19"/>
    <p:sldId id="318" r:id="rId20"/>
    <p:sldId id="284" r:id="rId21"/>
    <p:sldId id="285" r:id="rId22"/>
    <p:sldId id="265" r:id="rId23"/>
    <p:sldId id="322" r:id="rId24"/>
    <p:sldId id="274" r:id="rId25"/>
    <p:sldId id="316" r:id="rId26"/>
    <p:sldId id="289" r:id="rId27"/>
    <p:sldId id="329" r:id="rId28"/>
    <p:sldId id="290" r:id="rId29"/>
    <p:sldId id="330" r:id="rId30"/>
    <p:sldId id="312" r:id="rId31"/>
    <p:sldId id="301" r:id="rId32"/>
    <p:sldId id="297" r:id="rId33"/>
    <p:sldId id="334" r:id="rId34"/>
    <p:sldId id="275" r:id="rId35"/>
    <p:sldId id="317" r:id="rId36"/>
    <p:sldId id="305" r:id="rId37"/>
    <p:sldId id="338" r:id="rId38"/>
    <p:sldId id="306" r:id="rId39"/>
    <p:sldId id="339" r:id="rId40"/>
    <p:sldId id="303" r:id="rId41"/>
    <p:sldId id="336" r:id="rId42"/>
    <p:sldId id="278" r:id="rId43"/>
    <p:sldId id="320" r:id="rId44"/>
    <p:sldId id="313" r:id="rId45"/>
    <p:sldId id="363" r:id="rId46"/>
    <p:sldId id="279" r:id="rId47"/>
    <p:sldId id="283" r:id="rId48"/>
    <p:sldId id="324" r:id="rId49"/>
    <p:sldId id="359" r:id="rId50"/>
    <p:sldId id="365" r:id="rId51"/>
    <p:sldId id="342" r:id="rId5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06" autoAdjust="0"/>
    <p:restoredTop sz="94605" autoAdjust="0"/>
  </p:normalViewPr>
  <p:slideViewPr>
    <p:cSldViewPr>
      <p:cViewPr varScale="1">
        <p:scale>
          <a:sx n="88" d="100"/>
          <a:sy n="88" d="100"/>
        </p:scale>
        <p:origin x="-148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&#1056;&#1072;&#1073;&#1086;&#1095;&#1080;&#1081;%20&#1089;&#1090;&#1086;&#1083;\&#1052;&#1072;&#1090;&#1077;&#1088;&#1080;&#1072;&#1083;&#1099;%202014%20&#1075;&#1086;&#1076;&#1072;\&#1051;&#1080;&#1085;&#1077;&#1081;&#1085;&#1072;&#1103;%20&#1076;&#1080;&#1072;&#1075;&#1088;&#1072;&#1084;&#1084;&#1072;%20&#1044;&#1080;&#1085;&#1072;&#1084;&#1080;&#1082;&#1072;%203d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&#1056;&#1072;&#1073;&#1086;&#1095;&#1080;&#1081;%20&#1089;&#1090;&#1086;&#1083;\&#1052;&#1072;&#1090;&#1077;&#1088;&#1080;&#1072;&#1083;&#1099;%202014%20&#1075;&#1086;&#1076;&#1072;\&#1089;&#1074;&#1086;&#1076;&#1085;&#1099;&#1081;%20&#1086;&#1090;&#1095;&#1077;&#1090;%20-%20&#1075;&#1088;&#1072;&#1092;&#1080;&#1082;&#1080;%20&#1083;&#1080;&#1085;&#1077;&#1081;&#1085;&#1099;&#1077;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&#1056;&#1072;&#1073;&#1086;&#1095;&#1080;&#1081;%20&#1089;&#1090;&#1086;&#1083;\&#1052;&#1072;&#1090;&#1077;&#1088;&#1080;&#1072;&#1083;&#1099;%202014%20&#1075;&#1086;&#1076;&#1072;\&#1089;&#1074;&#1086;&#1076;&#1085;&#1099;&#1081;%20&#1086;&#1090;&#1095;&#1077;&#1090;%20-%20&#1075;&#1088;&#1072;&#1092;&#1080;&#1082;&#1080;%20&#1083;&#1080;&#1085;&#1077;&#1081;&#1085;&#1099;&#1077;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&#1056;&#1072;&#1073;&#1086;&#1095;&#1080;&#1081;%20&#1089;&#1090;&#1086;&#1083;\&#1052;&#1072;&#1090;&#1077;&#1088;&#1080;&#1072;&#1083;&#1099;%202014%20&#1075;&#1086;&#1076;&#1072;\&#1089;&#1074;&#1086;&#1076;&#1085;&#1099;&#1081;%20&#1086;&#1090;&#1095;&#1077;&#1090;%20-%20&#1075;&#1088;&#1072;&#1092;&#1080;&#1082;&#1080;%20&#1083;&#1080;&#1085;&#1077;&#1081;&#1085;&#1099;&#1077;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8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9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0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&#1056;&#1072;&#1073;&#1086;&#1095;&#1080;&#1081;%20&#1089;&#1090;&#1086;&#1083;\&#1052;&#1072;&#1090;&#1077;&#1088;&#1080;&#1072;&#1083;&#1099;%202014%20&#1075;&#1086;&#1076;&#1072;\&#1051;&#1080;&#1085;&#1077;&#1081;&#1085;&#1072;&#1103;%20&#1076;&#1080;&#1072;&#1075;&#1088;&#1072;&#1084;&#1084;&#1072;%20&#1044;&#1080;&#1085;&#1072;&#1084;&#1080;&#1082;&#1072;%203d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2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&#1056;&#1072;&#1073;&#1086;&#1095;&#1080;&#1081;%20&#1089;&#1090;&#1086;&#1083;\&#1052;&#1072;&#1090;&#1077;&#1088;&#1080;&#1072;&#1083;&#1099;%202014%20&#1075;&#1086;&#1076;&#1072;\&#1089;&#1074;&#1086;&#1076;&#1085;&#1099;&#1081;%20&#1086;&#1090;&#1095;&#1077;&#1090;%20-%20&#1075;&#1088;&#1072;&#1092;&#1080;&#1082;&#1080;%20&#1083;&#1080;&#1085;&#1077;&#1081;&#1085;&#1099;&#1077;.xlsx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&#1056;&#1072;&#1073;&#1086;&#1095;&#1080;&#1081;%20&#1089;&#1090;&#1086;&#1083;\&#1052;&#1072;&#1090;&#1077;&#1088;&#1080;&#1072;&#1083;&#1099;%202014%20&#1075;&#1086;&#1076;&#1072;\&#1089;&#1074;&#1086;&#1076;&#1085;&#1099;&#1081;%20&#1086;&#1090;&#1095;&#1077;&#1090;%20-%20&#1075;&#1088;&#1072;&#1092;&#1080;&#1082;&#1080;%20&#1083;&#1080;&#1085;&#1077;&#1081;&#1085;&#1099;&#1077;.xlsx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1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&#1056;&#1072;&#1073;&#1086;&#1095;&#1080;&#1081;%20&#1089;&#1090;&#1086;&#1083;\&#1052;&#1072;&#1090;&#1077;&#1088;&#1080;&#1072;&#1083;&#1099;%202014%20&#1075;&#1086;&#1076;&#1072;\&#1051;&#1080;&#1085;&#1077;&#1081;&#1085;&#1072;&#1103;%20&#1076;&#1080;&#1072;&#1075;&#1088;&#1072;&#1084;&#1084;&#1072;%20&#1044;&#1080;&#1085;&#1072;&#1084;&#1080;&#1082;&#1072;%203d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&#1056;&#1072;&#1073;&#1086;&#1095;&#1080;&#1081;%20&#1089;&#1090;&#1086;&#1083;\&#1052;&#1072;&#1090;&#1077;&#1088;&#1080;&#1072;&#1083;&#1099;%202014%20&#1075;&#1086;&#1076;&#1072;\&#1051;&#1080;&#1085;&#1077;&#1081;&#1085;&#1072;&#1103;%20&#1076;&#1080;&#1072;&#1075;&#1088;&#1072;&#1084;&#1084;&#1072;%20&#1044;&#1080;&#1085;&#1072;&#1084;&#1080;&#1082;&#1072;%203d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&#1056;&#1072;&#1073;&#1086;&#1095;&#1080;&#1081;%20&#1089;&#1090;&#1086;&#1083;\&#1052;&#1072;&#1090;&#1077;&#1088;&#1080;&#1072;&#1083;&#1099;%202014%20&#1075;&#1086;&#1076;&#1072;\&#1089;&#1074;&#1086;&#1076;&#1085;&#1099;&#1081;%20&#1086;&#1090;&#1095;&#1077;&#1090;%20-%20&#1075;&#1088;&#1072;&#1092;&#1080;&#1082;&#1080;%20&#1083;&#1080;&#1085;&#1077;&#1081;&#1085;&#1099;&#1077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5"/>
  <c:pivotSource>
    <c:name>[Книга1]Лист1!СводнаяТаблица1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33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Лист1!$B$6:$B$13</c:f>
              <c:numCache>
                <c:formatCode>0.00</c:formatCode>
                <c:ptCount val="6"/>
                <c:pt idx="0">
                  <c:v>573.1</c:v>
                </c:pt>
                <c:pt idx="1">
                  <c:v>41.5</c:v>
                </c:pt>
                <c:pt idx="2">
                  <c:v>395</c:v>
                </c:pt>
                <c:pt idx="3">
                  <c:v>404</c:v>
                </c:pt>
                <c:pt idx="4">
                  <c:v>484.2</c:v>
                </c:pt>
                <c:pt idx="5">
                  <c:v>48.2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Лист1!$C$6:$C$13</c:f>
              <c:numCache>
                <c:formatCode>0.00</c:formatCode>
                <c:ptCount val="6"/>
                <c:pt idx="0">
                  <c:v>576.29999999999995</c:v>
                </c:pt>
                <c:pt idx="1">
                  <c:v>43.8</c:v>
                </c:pt>
                <c:pt idx="2">
                  <c:v>405.7</c:v>
                </c:pt>
                <c:pt idx="3">
                  <c:v>275</c:v>
                </c:pt>
                <c:pt idx="4">
                  <c:v>484.7</c:v>
                </c:pt>
                <c:pt idx="5">
                  <c:v>48.6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Лист1!$D$6:$D$13</c:f>
              <c:numCache>
                <c:formatCode>0.00</c:formatCode>
                <c:ptCount val="6"/>
                <c:pt idx="0">
                  <c:v>579.79999999999995</c:v>
                </c:pt>
                <c:pt idx="1">
                  <c:v>45.4</c:v>
                </c:pt>
                <c:pt idx="2">
                  <c:v>371.4</c:v>
                </c:pt>
                <c:pt idx="3">
                  <c:v>287</c:v>
                </c:pt>
                <c:pt idx="4">
                  <c:v>493.6</c:v>
                </c:pt>
                <c:pt idx="5">
                  <c:v>49.7</c:v>
                </c:pt>
              </c:numCache>
            </c:numRef>
          </c:val>
        </c:ser>
        <c:dLbls>
          <c:showVal val="1"/>
        </c:dLbls>
        <c:gapWidth val="40"/>
        <c:overlap val="-10"/>
        <c:axId val="92383104"/>
        <c:axId val="92384640"/>
      </c:barChart>
      <c:catAx>
        <c:axId val="92383104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900" baseline="0"/>
            </a:pPr>
            <a:endParaRPr lang="ru-RU"/>
          </a:p>
        </c:txPr>
        <c:crossAx val="92384640"/>
        <c:crosses val="autoZero"/>
        <c:auto val="1"/>
        <c:lblAlgn val="ctr"/>
        <c:lblOffset val="100"/>
      </c:catAx>
      <c:valAx>
        <c:axId val="92384640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92383104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22"/>
          <c:w val="0.7533799607427295"/>
          <c:h val="4.4597412744790871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1"/>
  <c:pivotSource>
    <c:name>[Линейная диаграмма Динамика 3d.xlsx]Динамика1!СводнаяТаблица2</c:name>
    <c:fmtId val="388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  <c:dLbl>
          <c:idx val="0"/>
          <c:showVal val="1"/>
        </c:dLbl>
      </c:pivotFmt>
      <c:pivotFmt>
        <c:idx val="7"/>
        <c:dLbl>
          <c:idx val="0"/>
          <c:showVal val="1"/>
        </c:dLbl>
      </c:pivotFmt>
      <c:pivotFmt>
        <c:idx val="8"/>
        <c:dLbl>
          <c:idx val="0"/>
          <c:showVal val="1"/>
        </c:dLbl>
      </c:pivotFmt>
      <c:pivotFmt>
        <c:idx val="9"/>
      </c:pivotFmt>
      <c:pivotFmt>
        <c:idx val="10"/>
      </c:pivotFmt>
      <c:pivotFmt>
        <c:idx val="11"/>
      </c:pivotFmt>
      <c:pivotFmt>
        <c:idx val="12"/>
        <c:spPr>
          <a:solidFill>
            <a:srgbClr val="C00000"/>
          </a:solidFill>
        </c:spPr>
        <c:marker>
          <c:symbol val="none"/>
        </c:marker>
        <c:dLbl>
          <c:idx val="0"/>
          <c:showVal val="1"/>
        </c:dLbl>
      </c:pivotFmt>
      <c:pivotFmt>
        <c:idx val="13"/>
        <c:dLbl>
          <c:idx val="0"/>
          <c:showPercent val="1"/>
        </c:dLbl>
      </c:pivotFmt>
      <c:pivotFmt>
        <c:idx val="14"/>
        <c:dLbl>
          <c:idx val="0"/>
          <c:showPercent val="1"/>
        </c:dLbl>
      </c:pivotFmt>
      <c:pivotFmt>
        <c:idx val="15"/>
      </c:pivotFmt>
      <c:pivotFmt>
        <c:idx val="16"/>
        <c:spPr>
          <a:solidFill>
            <a:schemeClr val="bg1">
              <a:lumMod val="75000"/>
            </a:schemeClr>
          </a:solidFill>
        </c:spPr>
      </c:pivotFmt>
      <c:pivotFmt>
        <c:idx val="17"/>
        <c:spPr>
          <a:solidFill>
            <a:srgbClr val="92D050"/>
          </a:solidFill>
        </c:spPr>
      </c:pivotFmt>
      <c:pivotFmt>
        <c:idx val="18"/>
        <c:spPr>
          <a:solidFill>
            <a:srgbClr val="C00000"/>
          </a:solidFill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showVal val="1"/>
        </c:dLbl>
      </c:pivotFmt>
      <c:pivotFmt>
        <c:idx val="19"/>
        <c:spPr>
          <a:solidFill>
            <a:srgbClr val="92D050"/>
          </a:solidFill>
        </c:spPr>
      </c:pivotFmt>
      <c:pivotFmt>
        <c:idx val="20"/>
        <c:spPr>
          <a:solidFill>
            <a:schemeClr val="bg1">
              <a:lumMod val="75000"/>
            </a:schemeClr>
          </a:solidFill>
        </c:spPr>
      </c:pivotFmt>
    </c:pivotFmts>
    <c:view3D>
      <c:perspective val="30"/>
    </c:view3D>
    <c:plotArea>
      <c:layout>
        <c:manualLayout>
          <c:layoutTarget val="inner"/>
          <c:xMode val="edge"/>
          <c:yMode val="edge"/>
          <c:x val="8.4931303587051768E-2"/>
          <c:y val="0"/>
          <c:w val="0.91506861111111115"/>
          <c:h val="0.96893593322831073"/>
        </c:manualLayout>
      </c:layout>
      <c:bar3DChart>
        <c:barDir val="col"/>
        <c:grouping val="clustered"/>
        <c:varyColors val="1"/>
        <c:ser>
          <c:idx val="0"/>
          <c:order val="0"/>
          <c:tx>
            <c:strRef>
              <c:f>Динамика1!$B$3</c:f>
              <c:strCache>
                <c:ptCount val="1"/>
                <c:pt idx="0">
                  <c:v>Итог</c:v>
                </c:pt>
              </c:strCache>
            </c:strRef>
          </c:tx>
          <c:spPr>
            <a:solidFill>
              <a:srgbClr val="C00000"/>
            </a:solidFill>
          </c:spPr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chemeClr val="bg1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Динамика1!$A$4:$A$6</c:f>
              <c:strCache>
                <c:ptCount val="3"/>
                <c:pt idx="0">
                  <c:v>Динамика роста</c:v>
                </c:pt>
                <c:pt idx="1">
                  <c:v>Без изменений</c:v>
                </c:pt>
                <c:pt idx="2">
                  <c:v>Динамика снижения</c:v>
                </c:pt>
              </c:strCache>
            </c:strRef>
          </c:cat>
          <c:val>
            <c:numRef>
              <c:f>Динамика1!$B$4:$B$6</c:f>
              <c:numCache>
                <c:formatCode>General</c:formatCode>
                <c:ptCount val="3"/>
                <c:pt idx="0">
                  <c:v>23</c:v>
                </c:pt>
                <c:pt idx="1">
                  <c:v>8</c:v>
                </c:pt>
                <c:pt idx="2">
                  <c:v>1</c:v>
                </c:pt>
              </c:numCache>
            </c:numRef>
          </c:val>
        </c:ser>
        <c:dLbls>
          <c:showVal val="1"/>
        </c:dLbls>
        <c:gapWidth val="100"/>
        <c:shape val="cylinder"/>
        <c:axId val="58983552"/>
        <c:axId val="60677504"/>
        <c:axId val="0"/>
      </c:bar3DChart>
      <c:valAx>
        <c:axId val="60677504"/>
        <c:scaling>
          <c:orientation val="minMax"/>
          <c:max val="33"/>
          <c:min val="0"/>
        </c:scaling>
        <c:axPos val="l"/>
        <c:majorGridlines/>
        <c:numFmt formatCode="General" sourceLinked="1"/>
        <c:tickLblPos val="nextTo"/>
        <c:crossAx val="58983552"/>
        <c:crosses val="autoZero"/>
        <c:crossBetween val="between"/>
      </c:valAx>
      <c:catAx>
        <c:axId val="58983552"/>
        <c:scaling>
          <c:orientation val="minMax"/>
        </c:scaling>
        <c:axPos val="b"/>
        <c:majorTickMark val="none"/>
        <c:tickLblPos val="none"/>
        <c:crossAx val="60677504"/>
        <c:crossesAt val="0"/>
        <c:auto val="1"/>
        <c:lblAlgn val="ctr"/>
        <c:lblOffset val="100"/>
      </c:catAx>
      <c:dTable>
        <c:showHorzBorder val="1"/>
        <c:showVertBorder val="1"/>
        <c:showOutline val="1"/>
      </c:dTable>
    </c:plotArea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</c14:pivotOptions>
    </c:ext>
  </c:extLst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pivotSource>
    <c:name>[сводный отчет - графики линейные.xlsx]Лист1!СводнаяТаблица1</c:name>
    <c:fmtId val="15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33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Лист1!$B$6:$B$34</c:f>
              <c:numCache>
                <c:formatCode>0.00</c:formatCode>
                <c:ptCount val="27"/>
                <c:pt idx="0">
                  <c:v>82.5</c:v>
                </c:pt>
                <c:pt idx="1">
                  <c:v>30.1</c:v>
                </c:pt>
                <c:pt idx="2">
                  <c:v>18.5</c:v>
                </c:pt>
                <c:pt idx="3">
                  <c:v>39.300000000000004</c:v>
                </c:pt>
                <c:pt idx="4">
                  <c:v>51</c:v>
                </c:pt>
                <c:pt idx="5">
                  <c:v>22.2</c:v>
                </c:pt>
                <c:pt idx="6">
                  <c:v>58.4</c:v>
                </c:pt>
                <c:pt idx="7">
                  <c:v>84.8</c:v>
                </c:pt>
                <c:pt idx="8">
                  <c:v>0</c:v>
                </c:pt>
                <c:pt idx="9">
                  <c:v>51.3</c:v>
                </c:pt>
                <c:pt idx="10">
                  <c:v>24.7</c:v>
                </c:pt>
                <c:pt idx="11">
                  <c:v>2</c:v>
                </c:pt>
                <c:pt idx="12">
                  <c:v>47.3</c:v>
                </c:pt>
                <c:pt idx="13">
                  <c:v>86.5</c:v>
                </c:pt>
                <c:pt idx="14">
                  <c:v>1.0000000000000005E-2</c:v>
                </c:pt>
                <c:pt idx="15">
                  <c:v>62.4</c:v>
                </c:pt>
                <c:pt idx="16">
                  <c:v>97.8</c:v>
                </c:pt>
                <c:pt idx="17">
                  <c:v>50</c:v>
                </c:pt>
                <c:pt idx="18">
                  <c:v>80</c:v>
                </c:pt>
                <c:pt idx="19">
                  <c:v>50.5</c:v>
                </c:pt>
                <c:pt idx="20">
                  <c:v>78</c:v>
                </c:pt>
                <c:pt idx="21">
                  <c:v>57</c:v>
                </c:pt>
                <c:pt idx="22">
                  <c:v>97</c:v>
                </c:pt>
                <c:pt idx="23">
                  <c:v>73.400000000000006</c:v>
                </c:pt>
                <c:pt idx="24">
                  <c:v>58</c:v>
                </c:pt>
                <c:pt idx="25">
                  <c:v>62</c:v>
                </c:pt>
                <c:pt idx="26">
                  <c:v>25.4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Лист1!$C$6:$C$34</c:f>
              <c:numCache>
                <c:formatCode>0.00</c:formatCode>
                <c:ptCount val="27"/>
                <c:pt idx="0">
                  <c:v>84</c:v>
                </c:pt>
                <c:pt idx="1">
                  <c:v>30</c:v>
                </c:pt>
                <c:pt idx="2">
                  <c:v>27.8</c:v>
                </c:pt>
                <c:pt idx="3">
                  <c:v>39.300000000000004</c:v>
                </c:pt>
                <c:pt idx="4">
                  <c:v>57</c:v>
                </c:pt>
                <c:pt idx="5">
                  <c:v>22.5</c:v>
                </c:pt>
                <c:pt idx="6">
                  <c:v>59.1</c:v>
                </c:pt>
                <c:pt idx="7">
                  <c:v>85</c:v>
                </c:pt>
                <c:pt idx="8">
                  <c:v>0</c:v>
                </c:pt>
                <c:pt idx="9">
                  <c:v>52.1</c:v>
                </c:pt>
                <c:pt idx="10">
                  <c:v>29.2</c:v>
                </c:pt>
                <c:pt idx="11">
                  <c:v>2</c:v>
                </c:pt>
                <c:pt idx="12">
                  <c:v>47.3</c:v>
                </c:pt>
                <c:pt idx="13">
                  <c:v>89</c:v>
                </c:pt>
                <c:pt idx="14">
                  <c:v>1.0000000000000005E-2</c:v>
                </c:pt>
                <c:pt idx="15">
                  <c:v>62.4</c:v>
                </c:pt>
                <c:pt idx="16">
                  <c:v>97.8</c:v>
                </c:pt>
                <c:pt idx="17">
                  <c:v>50</c:v>
                </c:pt>
                <c:pt idx="18">
                  <c:v>81</c:v>
                </c:pt>
                <c:pt idx="19">
                  <c:v>50.7</c:v>
                </c:pt>
                <c:pt idx="20">
                  <c:v>83</c:v>
                </c:pt>
                <c:pt idx="21">
                  <c:v>58.8</c:v>
                </c:pt>
                <c:pt idx="22">
                  <c:v>97</c:v>
                </c:pt>
                <c:pt idx="23">
                  <c:v>78.3</c:v>
                </c:pt>
                <c:pt idx="24">
                  <c:v>60</c:v>
                </c:pt>
                <c:pt idx="25">
                  <c:v>65</c:v>
                </c:pt>
                <c:pt idx="26">
                  <c:v>25.4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Лист1!$D$6:$D$34</c:f>
              <c:numCache>
                <c:formatCode>0.00</c:formatCode>
                <c:ptCount val="27"/>
                <c:pt idx="0">
                  <c:v>88.7</c:v>
                </c:pt>
                <c:pt idx="1">
                  <c:v>32</c:v>
                </c:pt>
                <c:pt idx="2">
                  <c:v>28.1</c:v>
                </c:pt>
                <c:pt idx="3">
                  <c:v>52.6</c:v>
                </c:pt>
                <c:pt idx="4">
                  <c:v>60</c:v>
                </c:pt>
                <c:pt idx="5">
                  <c:v>22.7</c:v>
                </c:pt>
                <c:pt idx="6">
                  <c:v>63.3</c:v>
                </c:pt>
                <c:pt idx="7">
                  <c:v>85.5</c:v>
                </c:pt>
                <c:pt idx="8">
                  <c:v>0</c:v>
                </c:pt>
                <c:pt idx="9">
                  <c:v>56.7</c:v>
                </c:pt>
                <c:pt idx="10">
                  <c:v>30.6</c:v>
                </c:pt>
                <c:pt idx="11">
                  <c:v>2</c:v>
                </c:pt>
                <c:pt idx="12">
                  <c:v>50.5</c:v>
                </c:pt>
                <c:pt idx="13">
                  <c:v>90.2</c:v>
                </c:pt>
                <c:pt idx="14">
                  <c:v>1.0000000000000005E-2</c:v>
                </c:pt>
                <c:pt idx="15">
                  <c:v>62.8</c:v>
                </c:pt>
                <c:pt idx="16">
                  <c:v>97.8</c:v>
                </c:pt>
                <c:pt idx="17">
                  <c:v>50</c:v>
                </c:pt>
                <c:pt idx="18">
                  <c:v>82</c:v>
                </c:pt>
                <c:pt idx="19">
                  <c:v>50.7</c:v>
                </c:pt>
                <c:pt idx="20">
                  <c:v>89</c:v>
                </c:pt>
                <c:pt idx="21">
                  <c:v>57.1</c:v>
                </c:pt>
                <c:pt idx="22">
                  <c:v>97</c:v>
                </c:pt>
                <c:pt idx="23">
                  <c:v>80.400000000000006</c:v>
                </c:pt>
                <c:pt idx="24">
                  <c:v>61</c:v>
                </c:pt>
                <c:pt idx="25">
                  <c:v>67</c:v>
                </c:pt>
                <c:pt idx="26">
                  <c:v>25.4</c:v>
                </c:pt>
              </c:numCache>
            </c:numRef>
          </c:val>
        </c:ser>
        <c:dLbls>
          <c:showVal val="1"/>
        </c:dLbls>
        <c:gapWidth val="40"/>
        <c:overlap val="-10"/>
        <c:axId val="60855040"/>
        <c:axId val="60856576"/>
      </c:barChart>
      <c:catAx>
        <c:axId val="60855040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60856576"/>
        <c:crosses val="autoZero"/>
        <c:auto val="1"/>
        <c:lblAlgn val="ctr"/>
        <c:lblOffset val="100"/>
      </c:catAx>
      <c:valAx>
        <c:axId val="60856576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60855040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9.1593706240945649E-2"/>
          <c:y val="0.95588666381212739"/>
          <c:w val="0.89951829748303735"/>
          <c:h val="4.411333618787263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1"/>
  <c:pivotSource>
    <c:name>[Книга1]Динамика1!СводнаяТаблица2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  <c:dLbl>
          <c:idx val="0"/>
          <c:showVal val="1"/>
        </c:dLbl>
      </c:pivotFmt>
      <c:pivotFmt>
        <c:idx val="7"/>
        <c:dLbl>
          <c:idx val="0"/>
          <c:showVal val="1"/>
        </c:dLbl>
      </c:pivotFmt>
      <c:pivotFmt>
        <c:idx val="8"/>
        <c:dLbl>
          <c:idx val="0"/>
          <c:showVal val="1"/>
        </c:dLbl>
      </c:pivotFmt>
      <c:pivotFmt>
        <c:idx val="9"/>
      </c:pivotFmt>
      <c:pivotFmt>
        <c:idx val="10"/>
      </c:pivotFmt>
      <c:pivotFmt>
        <c:idx val="11"/>
      </c:pivotFmt>
      <c:pivotFmt>
        <c:idx val="12"/>
        <c:spPr>
          <a:solidFill>
            <a:srgbClr val="C00000"/>
          </a:solidFill>
        </c:spPr>
        <c:marker>
          <c:symbol val="none"/>
        </c:marker>
        <c:dLbl>
          <c:idx val="0"/>
          <c:showVal val="1"/>
        </c:dLbl>
      </c:pivotFmt>
      <c:pivotFmt>
        <c:idx val="13"/>
        <c:dLbl>
          <c:idx val="0"/>
          <c:showPercent val="1"/>
        </c:dLbl>
      </c:pivotFmt>
      <c:pivotFmt>
        <c:idx val="14"/>
        <c:dLbl>
          <c:idx val="0"/>
          <c:showPercent val="1"/>
        </c:dLbl>
      </c:pivotFmt>
      <c:pivotFmt>
        <c:idx val="15"/>
      </c:pivotFmt>
      <c:pivotFmt>
        <c:idx val="16"/>
        <c:spPr>
          <a:solidFill>
            <a:schemeClr val="bg1">
              <a:lumMod val="75000"/>
            </a:schemeClr>
          </a:solidFill>
        </c:spPr>
      </c:pivotFmt>
      <c:pivotFmt>
        <c:idx val="17"/>
        <c:spPr>
          <a:solidFill>
            <a:srgbClr val="92D050"/>
          </a:solidFill>
        </c:spPr>
      </c:pivotFmt>
      <c:pivotFmt>
        <c:idx val="18"/>
        <c:spPr>
          <a:solidFill>
            <a:srgbClr val="C00000"/>
          </a:solidFill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showVal val="1"/>
        </c:dLbl>
      </c:pivotFmt>
      <c:pivotFmt>
        <c:idx val="19"/>
        <c:spPr>
          <a:solidFill>
            <a:srgbClr val="92D050"/>
          </a:solidFill>
        </c:spPr>
      </c:pivotFmt>
      <c:pivotFmt>
        <c:idx val="20"/>
        <c:spPr>
          <a:solidFill>
            <a:schemeClr val="bg1">
              <a:lumMod val="75000"/>
            </a:schemeClr>
          </a:solidFill>
        </c:spPr>
      </c:pivotFmt>
    </c:pivotFmts>
    <c:view3D>
      <c:perspective val="30"/>
    </c:view3D>
    <c:plotArea>
      <c:layout>
        <c:manualLayout>
          <c:layoutTarget val="inner"/>
          <c:xMode val="edge"/>
          <c:yMode val="edge"/>
          <c:x val="8.4931303587051768E-2"/>
          <c:y val="0"/>
          <c:w val="0.91506861111111115"/>
          <c:h val="0.96893593322831051"/>
        </c:manualLayout>
      </c:layout>
      <c:bar3DChart>
        <c:barDir val="col"/>
        <c:grouping val="clustered"/>
        <c:varyColors val="1"/>
        <c:ser>
          <c:idx val="0"/>
          <c:order val="0"/>
          <c:tx>
            <c:strRef>
              <c:f>Динамика1!$B$3</c:f>
              <c:strCache>
                <c:ptCount val="1"/>
                <c:pt idx="0">
                  <c:v>Итог</c:v>
                </c:pt>
              </c:strCache>
            </c:strRef>
          </c:tx>
          <c:spPr>
            <a:solidFill>
              <a:srgbClr val="C00000"/>
            </a:solidFill>
          </c:spPr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chemeClr val="bg1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Динамика1!$A$4:$A$6</c:f>
              <c:strCache>
                <c:ptCount val="3"/>
                <c:pt idx="0">
                  <c:v>Динамика роста</c:v>
                </c:pt>
                <c:pt idx="1">
                  <c:v>Без изменений</c:v>
                </c:pt>
                <c:pt idx="2">
                  <c:v>Динамика снижения</c:v>
                </c:pt>
              </c:strCache>
            </c:strRef>
          </c:cat>
          <c:val>
            <c:numRef>
              <c:f>Динамика1!$B$4:$B$6</c:f>
              <c:numCache>
                <c:formatCode>General</c:formatCode>
                <c:ptCount val="3"/>
                <c:pt idx="0">
                  <c:v>9</c:v>
                </c:pt>
                <c:pt idx="1">
                  <c:v>4</c:v>
                </c:pt>
                <c:pt idx="2">
                  <c:v>20</c:v>
                </c:pt>
              </c:numCache>
            </c:numRef>
          </c:val>
        </c:ser>
        <c:dLbls>
          <c:showVal val="1"/>
        </c:dLbls>
        <c:gapWidth val="100"/>
        <c:shape val="cylinder"/>
        <c:axId val="99213312"/>
        <c:axId val="99207424"/>
        <c:axId val="0"/>
      </c:bar3DChart>
      <c:valAx>
        <c:axId val="99207424"/>
        <c:scaling>
          <c:orientation val="minMax"/>
          <c:max val="33"/>
          <c:min val="0"/>
        </c:scaling>
        <c:axPos val="l"/>
        <c:majorGridlines/>
        <c:numFmt formatCode="General" sourceLinked="1"/>
        <c:tickLblPos val="nextTo"/>
        <c:crossAx val="99213312"/>
        <c:crosses val="autoZero"/>
        <c:crossBetween val="between"/>
      </c:valAx>
      <c:catAx>
        <c:axId val="99213312"/>
        <c:scaling>
          <c:orientation val="minMax"/>
        </c:scaling>
        <c:axPos val="b"/>
        <c:majorTickMark val="none"/>
        <c:tickLblPos val="none"/>
        <c:crossAx val="99207424"/>
        <c:crossesAt val="0"/>
        <c:auto val="1"/>
        <c:lblAlgn val="ctr"/>
        <c:lblOffset val="100"/>
      </c:catAx>
      <c:dTable>
        <c:showHorzBorder val="1"/>
        <c:showVertBorder val="1"/>
        <c:showOutline val="1"/>
      </c:dTable>
    </c:plotArea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</c14:pivotOptions>
    </c:ext>
  </c:extLst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5"/>
  <c:pivotSource>
    <c:name>[Книга1]Лист1!СводнаяТаблица1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Лист1!$B$6:$B$34</c:f>
              <c:numCache>
                <c:formatCode>0.00</c:formatCode>
                <c:ptCount val="27"/>
                <c:pt idx="0">
                  <c:v>13</c:v>
                </c:pt>
                <c:pt idx="1">
                  <c:v>35</c:v>
                </c:pt>
                <c:pt idx="2">
                  <c:v>26.2</c:v>
                </c:pt>
                <c:pt idx="3">
                  <c:v>7.2</c:v>
                </c:pt>
                <c:pt idx="4">
                  <c:v>20.8</c:v>
                </c:pt>
                <c:pt idx="5">
                  <c:v>25</c:v>
                </c:pt>
                <c:pt idx="6">
                  <c:v>10.7</c:v>
                </c:pt>
                <c:pt idx="7">
                  <c:v>25.9</c:v>
                </c:pt>
                <c:pt idx="8">
                  <c:v>11</c:v>
                </c:pt>
                <c:pt idx="9">
                  <c:v>20.8</c:v>
                </c:pt>
                <c:pt idx="10">
                  <c:v>13.9</c:v>
                </c:pt>
                <c:pt idx="11">
                  <c:v>21.8</c:v>
                </c:pt>
                <c:pt idx="12">
                  <c:v>11.9</c:v>
                </c:pt>
                <c:pt idx="13">
                  <c:v>16.3</c:v>
                </c:pt>
                <c:pt idx="14">
                  <c:v>10</c:v>
                </c:pt>
                <c:pt idx="15">
                  <c:v>13.7</c:v>
                </c:pt>
                <c:pt idx="16">
                  <c:v>24.6</c:v>
                </c:pt>
                <c:pt idx="17">
                  <c:v>5.0999999999999996</c:v>
                </c:pt>
                <c:pt idx="18">
                  <c:v>19</c:v>
                </c:pt>
                <c:pt idx="19">
                  <c:v>30.6</c:v>
                </c:pt>
                <c:pt idx="20">
                  <c:v>11.2</c:v>
                </c:pt>
                <c:pt idx="21">
                  <c:v>18.899999999999999</c:v>
                </c:pt>
                <c:pt idx="22">
                  <c:v>9.5</c:v>
                </c:pt>
                <c:pt idx="23">
                  <c:v>19.899999999999999</c:v>
                </c:pt>
                <c:pt idx="24">
                  <c:v>20.399999999999999</c:v>
                </c:pt>
                <c:pt idx="25">
                  <c:v>21</c:v>
                </c:pt>
                <c:pt idx="26">
                  <c:v>34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Лист1!$C$6:$C$34</c:f>
              <c:numCache>
                <c:formatCode>0.00</c:formatCode>
                <c:ptCount val="27"/>
                <c:pt idx="0">
                  <c:v>13.4</c:v>
                </c:pt>
                <c:pt idx="1">
                  <c:v>23.6</c:v>
                </c:pt>
                <c:pt idx="2">
                  <c:v>11.4</c:v>
                </c:pt>
                <c:pt idx="3">
                  <c:v>7.2</c:v>
                </c:pt>
                <c:pt idx="4">
                  <c:v>20.7</c:v>
                </c:pt>
                <c:pt idx="5">
                  <c:v>28.5</c:v>
                </c:pt>
                <c:pt idx="6">
                  <c:v>10.200000000000001</c:v>
                </c:pt>
                <c:pt idx="7">
                  <c:v>30.7</c:v>
                </c:pt>
                <c:pt idx="8">
                  <c:v>12.3</c:v>
                </c:pt>
                <c:pt idx="9">
                  <c:v>25.8</c:v>
                </c:pt>
                <c:pt idx="10">
                  <c:v>12.2</c:v>
                </c:pt>
                <c:pt idx="11">
                  <c:v>18.100000000000001</c:v>
                </c:pt>
                <c:pt idx="12">
                  <c:v>12.2</c:v>
                </c:pt>
                <c:pt idx="13">
                  <c:v>16</c:v>
                </c:pt>
                <c:pt idx="14">
                  <c:v>15.2</c:v>
                </c:pt>
                <c:pt idx="15">
                  <c:v>11.4</c:v>
                </c:pt>
                <c:pt idx="16">
                  <c:v>24</c:v>
                </c:pt>
                <c:pt idx="17">
                  <c:v>6.2</c:v>
                </c:pt>
                <c:pt idx="18">
                  <c:v>16.8</c:v>
                </c:pt>
                <c:pt idx="19">
                  <c:v>23.3</c:v>
                </c:pt>
                <c:pt idx="20">
                  <c:v>11</c:v>
                </c:pt>
                <c:pt idx="21">
                  <c:v>15.3</c:v>
                </c:pt>
                <c:pt idx="22">
                  <c:v>11.1</c:v>
                </c:pt>
                <c:pt idx="23">
                  <c:v>19.899999999999999</c:v>
                </c:pt>
                <c:pt idx="24">
                  <c:v>15.1</c:v>
                </c:pt>
                <c:pt idx="25">
                  <c:v>24.2</c:v>
                </c:pt>
                <c:pt idx="26">
                  <c:v>31.9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Лист1!$D$6:$D$34</c:f>
              <c:numCache>
                <c:formatCode>0.00</c:formatCode>
                <c:ptCount val="27"/>
                <c:pt idx="0">
                  <c:v>9.5</c:v>
                </c:pt>
                <c:pt idx="1">
                  <c:v>13.9</c:v>
                </c:pt>
                <c:pt idx="2">
                  <c:v>18.2</c:v>
                </c:pt>
                <c:pt idx="3">
                  <c:v>7.2</c:v>
                </c:pt>
                <c:pt idx="4">
                  <c:v>15</c:v>
                </c:pt>
                <c:pt idx="5">
                  <c:v>18.3</c:v>
                </c:pt>
                <c:pt idx="6">
                  <c:v>15.6</c:v>
                </c:pt>
                <c:pt idx="7">
                  <c:v>21.1</c:v>
                </c:pt>
                <c:pt idx="8">
                  <c:v>7</c:v>
                </c:pt>
                <c:pt idx="9">
                  <c:v>15</c:v>
                </c:pt>
                <c:pt idx="10">
                  <c:v>10.9</c:v>
                </c:pt>
                <c:pt idx="11">
                  <c:v>18.2</c:v>
                </c:pt>
                <c:pt idx="12">
                  <c:v>16.2</c:v>
                </c:pt>
                <c:pt idx="13">
                  <c:v>11.6</c:v>
                </c:pt>
                <c:pt idx="14">
                  <c:v>9.4</c:v>
                </c:pt>
                <c:pt idx="15">
                  <c:v>10.9</c:v>
                </c:pt>
                <c:pt idx="16">
                  <c:v>24</c:v>
                </c:pt>
                <c:pt idx="17">
                  <c:v>4</c:v>
                </c:pt>
                <c:pt idx="18">
                  <c:v>16.8</c:v>
                </c:pt>
                <c:pt idx="19">
                  <c:v>20.399999999999999</c:v>
                </c:pt>
                <c:pt idx="20">
                  <c:v>8.9</c:v>
                </c:pt>
                <c:pt idx="21">
                  <c:v>11.9</c:v>
                </c:pt>
                <c:pt idx="22">
                  <c:v>15.4</c:v>
                </c:pt>
                <c:pt idx="23">
                  <c:v>14.9</c:v>
                </c:pt>
                <c:pt idx="24">
                  <c:v>11.4</c:v>
                </c:pt>
                <c:pt idx="25">
                  <c:v>20.399999999999999</c:v>
                </c:pt>
                <c:pt idx="26">
                  <c:v>26.2</c:v>
                </c:pt>
              </c:numCache>
            </c:numRef>
          </c:val>
        </c:ser>
        <c:dLbls>
          <c:showVal val="1"/>
        </c:dLbls>
        <c:gapWidth val="40"/>
        <c:overlap val="-10"/>
        <c:axId val="99499008"/>
        <c:axId val="99500800"/>
      </c:barChart>
      <c:catAx>
        <c:axId val="99499008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99500800"/>
        <c:crosses val="autoZero"/>
        <c:auto val="1"/>
        <c:lblAlgn val="ctr"/>
        <c:lblOffset val="100"/>
      </c:catAx>
      <c:valAx>
        <c:axId val="99500800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99499008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11"/>
          <c:w val="0.7533799607427295"/>
          <c:h val="4.4597412744790857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5"/>
  <c:pivotSource>
    <c:name>[Книга1]Лист1!СводнаяТаблица1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Лист1!$B$6:$B$13</c:f>
              <c:numCache>
                <c:formatCode>0.00</c:formatCode>
                <c:ptCount val="6"/>
                <c:pt idx="0">
                  <c:v>16.600000000000001</c:v>
                </c:pt>
                <c:pt idx="1">
                  <c:v>25.5</c:v>
                </c:pt>
                <c:pt idx="2">
                  <c:v>19.8</c:v>
                </c:pt>
                <c:pt idx="3">
                  <c:v>18.3</c:v>
                </c:pt>
                <c:pt idx="4">
                  <c:v>22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Лист1!$C$6:$C$13</c:f>
              <c:numCache>
                <c:formatCode>0.00</c:formatCode>
                <c:ptCount val="6"/>
                <c:pt idx="0">
                  <c:v>15.7</c:v>
                </c:pt>
                <c:pt idx="1">
                  <c:v>23</c:v>
                </c:pt>
                <c:pt idx="2">
                  <c:v>18.899999999999999</c:v>
                </c:pt>
                <c:pt idx="3">
                  <c:v>17.600000000000001</c:v>
                </c:pt>
                <c:pt idx="4">
                  <c:v>17.8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Лист1!$D$6:$D$13</c:f>
              <c:numCache>
                <c:formatCode>0.00</c:formatCode>
                <c:ptCount val="6"/>
                <c:pt idx="0">
                  <c:v>15.4</c:v>
                </c:pt>
                <c:pt idx="1">
                  <c:v>19.8</c:v>
                </c:pt>
                <c:pt idx="2">
                  <c:v>15.3</c:v>
                </c:pt>
                <c:pt idx="3">
                  <c:v>0</c:v>
                </c:pt>
                <c:pt idx="4">
                  <c:v>14.9</c:v>
                </c:pt>
                <c:pt idx="5">
                  <c:v>1.6</c:v>
                </c:pt>
              </c:numCache>
            </c:numRef>
          </c:val>
        </c:ser>
        <c:dLbls>
          <c:showVal val="1"/>
        </c:dLbls>
        <c:gapWidth val="40"/>
        <c:overlap val="-10"/>
        <c:axId val="100787712"/>
        <c:axId val="100789248"/>
      </c:barChart>
      <c:catAx>
        <c:axId val="100787712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100789248"/>
        <c:crosses val="autoZero"/>
        <c:auto val="1"/>
        <c:lblAlgn val="ctr"/>
        <c:lblOffset val="100"/>
      </c:catAx>
      <c:valAx>
        <c:axId val="100789248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100787712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11"/>
          <c:w val="0.7533799607427295"/>
          <c:h val="4.4597412744790857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5"/>
  <c:pivotSource>
    <c:name>[сводный отчет - графики линейные.xlsx]Лист1!СводнаяТаблица1</c:name>
    <c:fmtId val="157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Лист1!$B$6:$B$34</c:f>
              <c:numCache>
                <c:formatCode>0.00</c:formatCode>
                <c:ptCount val="27"/>
                <c:pt idx="0">
                  <c:v>81.3</c:v>
                </c:pt>
                <c:pt idx="1">
                  <c:v>67.2</c:v>
                </c:pt>
                <c:pt idx="2">
                  <c:v>65.2</c:v>
                </c:pt>
                <c:pt idx="3">
                  <c:v>87.2</c:v>
                </c:pt>
                <c:pt idx="4">
                  <c:v>51.3</c:v>
                </c:pt>
                <c:pt idx="5">
                  <c:v>76.3</c:v>
                </c:pt>
                <c:pt idx="6">
                  <c:v>70.099999999999994</c:v>
                </c:pt>
                <c:pt idx="7">
                  <c:v>47.6</c:v>
                </c:pt>
                <c:pt idx="8">
                  <c:v>63.4</c:v>
                </c:pt>
                <c:pt idx="9">
                  <c:v>53.1</c:v>
                </c:pt>
                <c:pt idx="10">
                  <c:v>56.8</c:v>
                </c:pt>
                <c:pt idx="11">
                  <c:v>62.7</c:v>
                </c:pt>
                <c:pt idx="12">
                  <c:v>63.2</c:v>
                </c:pt>
                <c:pt idx="13">
                  <c:v>72.599999999999994</c:v>
                </c:pt>
                <c:pt idx="14">
                  <c:v>89.2</c:v>
                </c:pt>
                <c:pt idx="15">
                  <c:v>75.3</c:v>
                </c:pt>
                <c:pt idx="16">
                  <c:v>54.8</c:v>
                </c:pt>
                <c:pt idx="17">
                  <c:v>74.8</c:v>
                </c:pt>
                <c:pt idx="18">
                  <c:v>71.2</c:v>
                </c:pt>
                <c:pt idx="19">
                  <c:v>81.099999999999994</c:v>
                </c:pt>
                <c:pt idx="20">
                  <c:v>62.7</c:v>
                </c:pt>
                <c:pt idx="21">
                  <c:v>58.3</c:v>
                </c:pt>
                <c:pt idx="22">
                  <c:v>53.7</c:v>
                </c:pt>
                <c:pt idx="23">
                  <c:v>67.099999999999994</c:v>
                </c:pt>
                <c:pt idx="24">
                  <c:v>69.3</c:v>
                </c:pt>
                <c:pt idx="25">
                  <c:v>76.5</c:v>
                </c:pt>
                <c:pt idx="26">
                  <c:v>78.2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Лист1!$C$6:$C$34</c:f>
              <c:numCache>
                <c:formatCode>0.00</c:formatCode>
                <c:ptCount val="27"/>
                <c:pt idx="0">
                  <c:v>53.5</c:v>
                </c:pt>
                <c:pt idx="1">
                  <c:v>40.800000000000004</c:v>
                </c:pt>
                <c:pt idx="2">
                  <c:v>59.4</c:v>
                </c:pt>
                <c:pt idx="3">
                  <c:v>70.8</c:v>
                </c:pt>
                <c:pt idx="4">
                  <c:v>56.6</c:v>
                </c:pt>
                <c:pt idx="5">
                  <c:v>76.599999999999994</c:v>
                </c:pt>
                <c:pt idx="6">
                  <c:v>77.900000000000006</c:v>
                </c:pt>
                <c:pt idx="7">
                  <c:v>75.2</c:v>
                </c:pt>
                <c:pt idx="8">
                  <c:v>63</c:v>
                </c:pt>
                <c:pt idx="9">
                  <c:v>65.2</c:v>
                </c:pt>
                <c:pt idx="10">
                  <c:v>25</c:v>
                </c:pt>
                <c:pt idx="11">
                  <c:v>57.3</c:v>
                </c:pt>
                <c:pt idx="12">
                  <c:v>39.1</c:v>
                </c:pt>
                <c:pt idx="13">
                  <c:v>27.3</c:v>
                </c:pt>
                <c:pt idx="14">
                  <c:v>74.8</c:v>
                </c:pt>
                <c:pt idx="15">
                  <c:v>36.200000000000003</c:v>
                </c:pt>
                <c:pt idx="16">
                  <c:v>60.7</c:v>
                </c:pt>
                <c:pt idx="17">
                  <c:v>52.8</c:v>
                </c:pt>
                <c:pt idx="18">
                  <c:v>47.7</c:v>
                </c:pt>
                <c:pt idx="19">
                  <c:v>72.3</c:v>
                </c:pt>
                <c:pt idx="20">
                  <c:v>81</c:v>
                </c:pt>
                <c:pt idx="21">
                  <c:v>39.6</c:v>
                </c:pt>
                <c:pt idx="22">
                  <c:v>63.1</c:v>
                </c:pt>
                <c:pt idx="23">
                  <c:v>35.200000000000003</c:v>
                </c:pt>
                <c:pt idx="24">
                  <c:v>45.9</c:v>
                </c:pt>
                <c:pt idx="25">
                  <c:v>52.1</c:v>
                </c:pt>
                <c:pt idx="26">
                  <c:v>63.2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Лист1!$D$6:$D$34</c:f>
              <c:numCache>
                <c:formatCode>0.00</c:formatCode>
                <c:ptCount val="27"/>
                <c:pt idx="0">
                  <c:v>67.5</c:v>
                </c:pt>
                <c:pt idx="1">
                  <c:v>44.6</c:v>
                </c:pt>
                <c:pt idx="2">
                  <c:v>66.099999999999994</c:v>
                </c:pt>
                <c:pt idx="3">
                  <c:v>83.1</c:v>
                </c:pt>
                <c:pt idx="4">
                  <c:v>73.599999999999994</c:v>
                </c:pt>
                <c:pt idx="5">
                  <c:v>57.2</c:v>
                </c:pt>
                <c:pt idx="6">
                  <c:v>76.099999999999994</c:v>
                </c:pt>
                <c:pt idx="7">
                  <c:v>70.2</c:v>
                </c:pt>
                <c:pt idx="8">
                  <c:v>66.5</c:v>
                </c:pt>
                <c:pt idx="9">
                  <c:v>50.1</c:v>
                </c:pt>
                <c:pt idx="10">
                  <c:v>61.9</c:v>
                </c:pt>
                <c:pt idx="11">
                  <c:v>48.3</c:v>
                </c:pt>
                <c:pt idx="12">
                  <c:v>79.3</c:v>
                </c:pt>
                <c:pt idx="13">
                  <c:v>69.099999999999994</c:v>
                </c:pt>
                <c:pt idx="14">
                  <c:v>74</c:v>
                </c:pt>
                <c:pt idx="15">
                  <c:v>36.700000000000003</c:v>
                </c:pt>
                <c:pt idx="16">
                  <c:v>46.3</c:v>
                </c:pt>
                <c:pt idx="17">
                  <c:v>72.900000000000006</c:v>
                </c:pt>
                <c:pt idx="18">
                  <c:v>24.6</c:v>
                </c:pt>
                <c:pt idx="19">
                  <c:v>45</c:v>
                </c:pt>
                <c:pt idx="20">
                  <c:v>76.900000000000006</c:v>
                </c:pt>
                <c:pt idx="21">
                  <c:v>72.599999999999994</c:v>
                </c:pt>
                <c:pt idx="22">
                  <c:v>61.5</c:v>
                </c:pt>
                <c:pt idx="23">
                  <c:v>62</c:v>
                </c:pt>
                <c:pt idx="24">
                  <c:v>64.099999999999994</c:v>
                </c:pt>
                <c:pt idx="25">
                  <c:v>70.2</c:v>
                </c:pt>
                <c:pt idx="26">
                  <c:v>49</c:v>
                </c:pt>
              </c:numCache>
            </c:numRef>
          </c:val>
        </c:ser>
        <c:dLbls>
          <c:showVal val="1"/>
        </c:dLbls>
        <c:gapWidth val="40"/>
        <c:overlap val="-10"/>
        <c:axId val="61138432"/>
        <c:axId val="61139968"/>
      </c:barChart>
      <c:catAx>
        <c:axId val="61138432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61139968"/>
        <c:crosses val="autoZero"/>
        <c:auto val="1"/>
        <c:lblAlgn val="ctr"/>
        <c:lblOffset val="100"/>
      </c:catAx>
      <c:valAx>
        <c:axId val="61139968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61138432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6415118365666053"/>
          <c:w val="0.7533799607427295"/>
          <c:h val="3.5848816343339453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1"/>
  <c:pivotSource>
    <c:name>[Книга1]Динамика1!СводнаяТаблица2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  <c:dLbl>
          <c:idx val="0"/>
          <c:showVal val="1"/>
        </c:dLbl>
      </c:pivotFmt>
      <c:pivotFmt>
        <c:idx val="7"/>
        <c:dLbl>
          <c:idx val="0"/>
          <c:showVal val="1"/>
        </c:dLbl>
      </c:pivotFmt>
      <c:pivotFmt>
        <c:idx val="8"/>
        <c:dLbl>
          <c:idx val="0"/>
          <c:showVal val="1"/>
        </c:dLbl>
      </c:pivotFmt>
      <c:pivotFmt>
        <c:idx val="9"/>
      </c:pivotFmt>
      <c:pivotFmt>
        <c:idx val="10"/>
      </c:pivotFmt>
      <c:pivotFmt>
        <c:idx val="11"/>
      </c:pivotFmt>
      <c:pivotFmt>
        <c:idx val="12"/>
        <c:spPr>
          <a:solidFill>
            <a:srgbClr val="C00000"/>
          </a:solidFill>
        </c:spPr>
        <c:marker>
          <c:symbol val="none"/>
        </c:marker>
        <c:dLbl>
          <c:idx val="0"/>
          <c:showVal val="1"/>
        </c:dLbl>
      </c:pivotFmt>
      <c:pivotFmt>
        <c:idx val="13"/>
        <c:dLbl>
          <c:idx val="0"/>
          <c:showPercent val="1"/>
        </c:dLbl>
      </c:pivotFmt>
      <c:pivotFmt>
        <c:idx val="14"/>
        <c:dLbl>
          <c:idx val="0"/>
          <c:showPercent val="1"/>
        </c:dLbl>
      </c:pivotFmt>
      <c:pivotFmt>
        <c:idx val="15"/>
      </c:pivotFmt>
      <c:pivotFmt>
        <c:idx val="16"/>
        <c:spPr>
          <a:solidFill>
            <a:schemeClr val="bg1">
              <a:lumMod val="75000"/>
            </a:schemeClr>
          </a:solidFill>
        </c:spPr>
      </c:pivotFmt>
      <c:pivotFmt>
        <c:idx val="17"/>
        <c:spPr>
          <a:solidFill>
            <a:srgbClr val="92D050"/>
          </a:solidFill>
        </c:spPr>
      </c:pivotFmt>
      <c:pivotFmt>
        <c:idx val="18"/>
        <c:spPr>
          <a:solidFill>
            <a:srgbClr val="C00000"/>
          </a:solidFill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showVal val="1"/>
        </c:dLbl>
      </c:pivotFmt>
      <c:pivotFmt>
        <c:idx val="19"/>
        <c:spPr>
          <a:solidFill>
            <a:srgbClr val="92D050"/>
          </a:solidFill>
        </c:spPr>
      </c:pivotFmt>
      <c:pivotFmt>
        <c:idx val="20"/>
        <c:spPr>
          <a:solidFill>
            <a:schemeClr val="bg1">
              <a:lumMod val="75000"/>
            </a:schemeClr>
          </a:solidFill>
        </c:spPr>
      </c:pivotFmt>
    </c:pivotFmts>
    <c:view3D>
      <c:perspective val="30"/>
    </c:view3D>
    <c:plotArea>
      <c:layout>
        <c:manualLayout>
          <c:layoutTarget val="inner"/>
          <c:xMode val="edge"/>
          <c:yMode val="edge"/>
          <c:x val="8.4931303587051768E-2"/>
          <c:y val="0"/>
          <c:w val="0.91506861111111115"/>
          <c:h val="0.96893593322831051"/>
        </c:manualLayout>
      </c:layout>
      <c:bar3DChart>
        <c:barDir val="col"/>
        <c:grouping val="clustered"/>
        <c:varyColors val="1"/>
        <c:ser>
          <c:idx val="0"/>
          <c:order val="0"/>
          <c:tx>
            <c:strRef>
              <c:f>Динамика1!$B$3</c:f>
              <c:strCache>
                <c:ptCount val="1"/>
                <c:pt idx="0">
                  <c:v>Итог</c:v>
                </c:pt>
              </c:strCache>
            </c:strRef>
          </c:tx>
          <c:spPr>
            <a:solidFill>
              <a:srgbClr val="C00000"/>
            </a:solidFill>
          </c:spPr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chemeClr val="bg1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Динамика1!$A$4:$A$6</c:f>
              <c:strCache>
                <c:ptCount val="3"/>
                <c:pt idx="0">
                  <c:v>Динамика роста</c:v>
                </c:pt>
                <c:pt idx="1">
                  <c:v>Без изменений</c:v>
                </c:pt>
                <c:pt idx="2">
                  <c:v>Динамика снижения</c:v>
                </c:pt>
              </c:strCache>
            </c:strRef>
          </c:cat>
          <c:val>
            <c:numRef>
              <c:f>Динамика1!$B$4:$B$6</c:f>
              <c:numCache>
                <c:formatCode>General</c:formatCode>
                <c:ptCount val="3"/>
                <c:pt idx="0">
                  <c:v>5</c:v>
                </c:pt>
                <c:pt idx="1">
                  <c:v>7</c:v>
                </c:pt>
                <c:pt idx="2">
                  <c:v>21</c:v>
                </c:pt>
              </c:numCache>
            </c:numRef>
          </c:val>
        </c:ser>
        <c:dLbls>
          <c:showVal val="1"/>
        </c:dLbls>
        <c:gapWidth val="100"/>
        <c:shape val="cylinder"/>
        <c:axId val="101888384"/>
        <c:axId val="101878400"/>
        <c:axId val="0"/>
      </c:bar3DChart>
      <c:valAx>
        <c:axId val="101878400"/>
        <c:scaling>
          <c:orientation val="minMax"/>
          <c:max val="33"/>
          <c:min val="0"/>
        </c:scaling>
        <c:axPos val="l"/>
        <c:majorGridlines/>
        <c:numFmt formatCode="General" sourceLinked="1"/>
        <c:tickLblPos val="nextTo"/>
        <c:crossAx val="101888384"/>
        <c:crosses val="autoZero"/>
        <c:crossBetween val="between"/>
      </c:valAx>
      <c:catAx>
        <c:axId val="101888384"/>
        <c:scaling>
          <c:orientation val="minMax"/>
        </c:scaling>
        <c:axPos val="b"/>
        <c:majorTickMark val="none"/>
        <c:tickLblPos val="none"/>
        <c:crossAx val="101878400"/>
        <c:crossesAt val="0"/>
        <c:auto val="1"/>
        <c:lblAlgn val="ctr"/>
        <c:lblOffset val="100"/>
      </c:catAx>
      <c:dTable>
        <c:showHorzBorder val="1"/>
        <c:showVertBorder val="1"/>
        <c:showOutline val="1"/>
      </c:dTable>
    </c:plotArea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</c14:pivotOptions>
    </c:ext>
  </c:extLst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pivotSource>
    <c:name>[Книга1]Лист1!СводнаяТаблица1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Лист1!$B$6:$B$13</c:f>
              <c:numCache>
                <c:formatCode>0.00</c:formatCode>
                <c:ptCount val="6"/>
                <c:pt idx="0">
                  <c:v>99.960000000000022</c:v>
                </c:pt>
                <c:pt idx="1">
                  <c:v>99.5</c:v>
                </c:pt>
                <c:pt idx="2">
                  <c:v>99.6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Лист1!$C$6:$C$13</c:f>
              <c:numCache>
                <c:formatCode>0.00</c:formatCode>
                <c:ptCount val="6"/>
                <c:pt idx="0">
                  <c:v>99.960000000000022</c:v>
                </c:pt>
                <c:pt idx="1">
                  <c:v>99.7</c:v>
                </c:pt>
                <c:pt idx="2">
                  <c:v>97.9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Лист1!$D$6:$D$13</c:f>
              <c:numCache>
                <c:formatCode>0.00</c:formatCode>
                <c:ptCount val="6"/>
                <c:pt idx="0">
                  <c:v>99.960000000000022</c:v>
                </c:pt>
                <c:pt idx="1">
                  <c:v>99.5</c:v>
                </c:pt>
                <c:pt idx="2">
                  <c:v>98.5</c:v>
                </c:pt>
                <c:pt idx="3">
                  <c:v>97.7</c:v>
                </c:pt>
                <c:pt idx="4">
                  <c:v>99.1</c:v>
                </c:pt>
                <c:pt idx="5">
                  <c:v>100</c:v>
                </c:pt>
              </c:numCache>
            </c:numRef>
          </c:val>
        </c:ser>
        <c:dLbls>
          <c:showVal val="1"/>
        </c:dLbls>
        <c:gapWidth val="40"/>
        <c:overlap val="-10"/>
        <c:axId val="101940224"/>
        <c:axId val="101954304"/>
      </c:barChart>
      <c:catAx>
        <c:axId val="101940224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101954304"/>
        <c:crosses val="autoZero"/>
        <c:auto val="1"/>
        <c:lblAlgn val="ctr"/>
        <c:lblOffset val="100"/>
      </c:catAx>
      <c:valAx>
        <c:axId val="101954304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101940224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11"/>
          <c:w val="0.7533799607427295"/>
          <c:h val="4.4597412744790857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pivotSource>
    <c:name>[сводный отчет - графики линейные.xlsx]Лист1!СводнаяТаблица1</c:name>
    <c:fmtId val="162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Лист1!$B$6:$B$34</c:f>
              <c:numCache>
                <c:formatCode>0.00</c:formatCode>
                <c:ptCount val="27"/>
                <c:pt idx="0">
                  <c:v>81.3</c:v>
                </c:pt>
                <c:pt idx="1">
                  <c:v>67.2</c:v>
                </c:pt>
                <c:pt idx="2">
                  <c:v>65.2</c:v>
                </c:pt>
                <c:pt idx="3">
                  <c:v>87.2</c:v>
                </c:pt>
                <c:pt idx="4">
                  <c:v>51.3</c:v>
                </c:pt>
                <c:pt idx="5">
                  <c:v>76.3</c:v>
                </c:pt>
                <c:pt idx="6">
                  <c:v>70.099999999999994</c:v>
                </c:pt>
                <c:pt idx="7">
                  <c:v>47.6</c:v>
                </c:pt>
                <c:pt idx="8">
                  <c:v>63.4</c:v>
                </c:pt>
                <c:pt idx="9">
                  <c:v>53.1</c:v>
                </c:pt>
                <c:pt idx="10">
                  <c:v>56.8</c:v>
                </c:pt>
                <c:pt idx="11">
                  <c:v>62.7</c:v>
                </c:pt>
                <c:pt idx="12">
                  <c:v>63.2</c:v>
                </c:pt>
                <c:pt idx="13">
                  <c:v>72.599999999999994</c:v>
                </c:pt>
                <c:pt idx="14">
                  <c:v>89.2</c:v>
                </c:pt>
                <c:pt idx="15">
                  <c:v>75.3</c:v>
                </c:pt>
                <c:pt idx="16">
                  <c:v>54.8</c:v>
                </c:pt>
                <c:pt idx="17">
                  <c:v>74.8</c:v>
                </c:pt>
                <c:pt idx="18">
                  <c:v>71.2</c:v>
                </c:pt>
                <c:pt idx="19">
                  <c:v>81.099999999999994</c:v>
                </c:pt>
                <c:pt idx="20">
                  <c:v>62.7</c:v>
                </c:pt>
                <c:pt idx="21">
                  <c:v>58.3</c:v>
                </c:pt>
                <c:pt idx="22">
                  <c:v>53.7</c:v>
                </c:pt>
                <c:pt idx="23">
                  <c:v>67.099999999999994</c:v>
                </c:pt>
                <c:pt idx="24">
                  <c:v>69.3</c:v>
                </c:pt>
                <c:pt idx="25">
                  <c:v>76.5</c:v>
                </c:pt>
                <c:pt idx="26">
                  <c:v>78.2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Лист1!$C$6:$C$34</c:f>
              <c:numCache>
                <c:formatCode>0.00</c:formatCode>
                <c:ptCount val="27"/>
                <c:pt idx="0">
                  <c:v>53.5</c:v>
                </c:pt>
                <c:pt idx="1">
                  <c:v>40.800000000000004</c:v>
                </c:pt>
                <c:pt idx="2">
                  <c:v>59.4</c:v>
                </c:pt>
                <c:pt idx="3">
                  <c:v>70.8</c:v>
                </c:pt>
                <c:pt idx="4">
                  <c:v>56.6</c:v>
                </c:pt>
                <c:pt idx="5">
                  <c:v>76.599999999999994</c:v>
                </c:pt>
                <c:pt idx="6">
                  <c:v>77.900000000000006</c:v>
                </c:pt>
                <c:pt idx="7">
                  <c:v>75.2</c:v>
                </c:pt>
                <c:pt idx="8">
                  <c:v>63</c:v>
                </c:pt>
                <c:pt idx="9">
                  <c:v>65.2</c:v>
                </c:pt>
                <c:pt idx="10">
                  <c:v>25</c:v>
                </c:pt>
                <c:pt idx="11">
                  <c:v>57.3</c:v>
                </c:pt>
                <c:pt idx="12">
                  <c:v>39.1</c:v>
                </c:pt>
                <c:pt idx="13">
                  <c:v>27.3</c:v>
                </c:pt>
                <c:pt idx="14">
                  <c:v>74.8</c:v>
                </c:pt>
                <c:pt idx="15">
                  <c:v>36.200000000000003</c:v>
                </c:pt>
                <c:pt idx="16">
                  <c:v>60.7</c:v>
                </c:pt>
                <c:pt idx="17">
                  <c:v>52.8</c:v>
                </c:pt>
                <c:pt idx="18">
                  <c:v>47.7</c:v>
                </c:pt>
                <c:pt idx="19">
                  <c:v>72.3</c:v>
                </c:pt>
                <c:pt idx="20">
                  <c:v>81</c:v>
                </c:pt>
                <c:pt idx="21">
                  <c:v>39.6</c:v>
                </c:pt>
                <c:pt idx="22">
                  <c:v>63.1</c:v>
                </c:pt>
                <c:pt idx="23">
                  <c:v>35.200000000000003</c:v>
                </c:pt>
                <c:pt idx="24">
                  <c:v>45.9</c:v>
                </c:pt>
                <c:pt idx="25">
                  <c:v>52.1</c:v>
                </c:pt>
                <c:pt idx="26">
                  <c:v>63.2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Лист1!$D$6:$D$34</c:f>
              <c:numCache>
                <c:formatCode>0.00</c:formatCode>
                <c:ptCount val="27"/>
                <c:pt idx="0">
                  <c:v>67.5</c:v>
                </c:pt>
                <c:pt idx="1">
                  <c:v>44.6</c:v>
                </c:pt>
                <c:pt idx="2">
                  <c:v>66.099999999999994</c:v>
                </c:pt>
                <c:pt idx="3">
                  <c:v>83.1</c:v>
                </c:pt>
                <c:pt idx="4">
                  <c:v>73.599999999999994</c:v>
                </c:pt>
                <c:pt idx="5">
                  <c:v>57.2</c:v>
                </c:pt>
                <c:pt idx="6">
                  <c:v>76.099999999999994</c:v>
                </c:pt>
                <c:pt idx="7">
                  <c:v>70.2</c:v>
                </c:pt>
                <c:pt idx="8">
                  <c:v>66.5</c:v>
                </c:pt>
                <c:pt idx="9">
                  <c:v>50.1</c:v>
                </c:pt>
                <c:pt idx="10">
                  <c:v>61.9</c:v>
                </c:pt>
                <c:pt idx="11">
                  <c:v>48.3</c:v>
                </c:pt>
                <c:pt idx="12">
                  <c:v>79.3</c:v>
                </c:pt>
                <c:pt idx="13">
                  <c:v>69.099999999999994</c:v>
                </c:pt>
                <c:pt idx="14">
                  <c:v>74</c:v>
                </c:pt>
                <c:pt idx="15">
                  <c:v>36.700000000000003</c:v>
                </c:pt>
                <c:pt idx="16">
                  <c:v>46.3</c:v>
                </c:pt>
                <c:pt idx="17">
                  <c:v>72.900000000000006</c:v>
                </c:pt>
                <c:pt idx="18">
                  <c:v>24.6</c:v>
                </c:pt>
                <c:pt idx="19">
                  <c:v>45</c:v>
                </c:pt>
                <c:pt idx="20">
                  <c:v>76.900000000000006</c:v>
                </c:pt>
                <c:pt idx="21">
                  <c:v>72.599999999999994</c:v>
                </c:pt>
                <c:pt idx="22">
                  <c:v>61.5</c:v>
                </c:pt>
                <c:pt idx="23">
                  <c:v>62</c:v>
                </c:pt>
                <c:pt idx="24">
                  <c:v>64.099999999999994</c:v>
                </c:pt>
                <c:pt idx="25">
                  <c:v>70.2</c:v>
                </c:pt>
                <c:pt idx="26">
                  <c:v>49</c:v>
                </c:pt>
              </c:numCache>
            </c:numRef>
          </c:val>
        </c:ser>
        <c:dLbls>
          <c:showVal val="1"/>
        </c:dLbls>
        <c:gapWidth val="40"/>
        <c:overlap val="-10"/>
        <c:axId val="60986496"/>
        <c:axId val="60988032"/>
      </c:barChart>
      <c:catAx>
        <c:axId val="60986496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60988032"/>
        <c:crosses val="autoZero"/>
        <c:auto val="1"/>
        <c:lblAlgn val="ctr"/>
        <c:lblOffset val="100"/>
      </c:catAx>
      <c:valAx>
        <c:axId val="60988032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60986496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11"/>
          <c:w val="0.7533799607427295"/>
          <c:h val="4.4597412744790857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1"/>
  <c:pivotSource>
    <c:name>[Книга1]Динамика1!СводнаяТаблица2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  <c:dLbl>
          <c:idx val="0"/>
          <c:showVal val="1"/>
        </c:dLbl>
      </c:pivotFmt>
      <c:pivotFmt>
        <c:idx val="7"/>
        <c:dLbl>
          <c:idx val="0"/>
          <c:showVal val="1"/>
        </c:dLbl>
      </c:pivotFmt>
      <c:pivotFmt>
        <c:idx val="8"/>
        <c:dLbl>
          <c:idx val="0"/>
          <c:showVal val="1"/>
        </c:dLbl>
      </c:pivotFmt>
      <c:pivotFmt>
        <c:idx val="9"/>
      </c:pivotFmt>
      <c:pivotFmt>
        <c:idx val="10"/>
      </c:pivotFmt>
      <c:pivotFmt>
        <c:idx val="11"/>
      </c:pivotFmt>
      <c:pivotFmt>
        <c:idx val="12"/>
        <c:spPr>
          <a:solidFill>
            <a:srgbClr val="C00000"/>
          </a:solidFill>
        </c:spPr>
        <c:marker>
          <c:symbol val="none"/>
        </c:marker>
        <c:dLbl>
          <c:idx val="0"/>
          <c:showVal val="1"/>
        </c:dLbl>
      </c:pivotFmt>
      <c:pivotFmt>
        <c:idx val="13"/>
        <c:dLbl>
          <c:idx val="0"/>
          <c:showPercent val="1"/>
        </c:dLbl>
      </c:pivotFmt>
      <c:pivotFmt>
        <c:idx val="14"/>
        <c:dLbl>
          <c:idx val="0"/>
          <c:showPercent val="1"/>
        </c:dLbl>
      </c:pivotFmt>
      <c:pivotFmt>
        <c:idx val="15"/>
      </c:pivotFmt>
      <c:pivotFmt>
        <c:idx val="16"/>
        <c:spPr>
          <a:solidFill>
            <a:schemeClr val="bg1">
              <a:lumMod val="75000"/>
            </a:schemeClr>
          </a:solidFill>
        </c:spPr>
      </c:pivotFmt>
      <c:pivotFmt>
        <c:idx val="17"/>
        <c:spPr>
          <a:solidFill>
            <a:srgbClr val="92D050"/>
          </a:solidFill>
        </c:spPr>
      </c:pivotFmt>
      <c:pivotFmt>
        <c:idx val="18"/>
        <c:spPr>
          <a:solidFill>
            <a:srgbClr val="C00000"/>
          </a:solidFill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showVal val="1"/>
        </c:dLbl>
      </c:pivotFmt>
      <c:pivotFmt>
        <c:idx val="19"/>
        <c:spPr>
          <a:solidFill>
            <a:srgbClr val="92D050"/>
          </a:solidFill>
        </c:spPr>
      </c:pivotFmt>
      <c:pivotFmt>
        <c:idx val="20"/>
        <c:spPr>
          <a:solidFill>
            <a:schemeClr val="bg1">
              <a:lumMod val="75000"/>
            </a:schemeClr>
          </a:solidFill>
        </c:spPr>
      </c:pivotFmt>
    </c:pivotFmts>
    <c:view3D>
      <c:perspective val="30"/>
    </c:view3D>
    <c:plotArea>
      <c:layout>
        <c:manualLayout>
          <c:layoutTarget val="inner"/>
          <c:xMode val="edge"/>
          <c:yMode val="edge"/>
          <c:x val="8.4931303587051768E-2"/>
          <c:y val="0"/>
          <c:w val="0.91506861111111115"/>
          <c:h val="0.96893593322831051"/>
        </c:manualLayout>
      </c:layout>
      <c:bar3DChart>
        <c:barDir val="col"/>
        <c:grouping val="clustered"/>
        <c:varyColors val="1"/>
        <c:ser>
          <c:idx val="0"/>
          <c:order val="0"/>
          <c:tx>
            <c:strRef>
              <c:f>Динамика1!$B$3</c:f>
              <c:strCache>
                <c:ptCount val="1"/>
                <c:pt idx="0">
                  <c:v>Итог</c:v>
                </c:pt>
              </c:strCache>
            </c:strRef>
          </c:tx>
          <c:spPr>
            <a:solidFill>
              <a:srgbClr val="C00000"/>
            </a:solidFill>
          </c:spPr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chemeClr val="bg1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Динамика1!$A$4:$A$6</c:f>
              <c:strCache>
                <c:ptCount val="3"/>
                <c:pt idx="0">
                  <c:v>Динамика роста</c:v>
                </c:pt>
                <c:pt idx="1">
                  <c:v>Без изменений</c:v>
                </c:pt>
                <c:pt idx="2">
                  <c:v>Динамика снижения</c:v>
                </c:pt>
              </c:strCache>
            </c:strRef>
          </c:cat>
          <c:val>
            <c:numRef>
              <c:f>Динамика1!$B$4:$B$6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3</c:v>
                </c:pt>
              </c:numCache>
            </c:numRef>
          </c:val>
        </c:ser>
        <c:dLbls>
          <c:showVal val="1"/>
        </c:dLbls>
        <c:gapWidth val="100"/>
        <c:shape val="cylinder"/>
        <c:axId val="103127296"/>
        <c:axId val="103125760"/>
        <c:axId val="0"/>
      </c:bar3DChart>
      <c:valAx>
        <c:axId val="103125760"/>
        <c:scaling>
          <c:orientation val="minMax"/>
          <c:max val="33"/>
          <c:min val="0"/>
        </c:scaling>
        <c:axPos val="l"/>
        <c:majorGridlines/>
        <c:numFmt formatCode="General" sourceLinked="1"/>
        <c:tickLblPos val="nextTo"/>
        <c:crossAx val="103127296"/>
        <c:crosses val="autoZero"/>
        <c:crossBetween val="between"/>
      </c:valAx>
      <c:catAx>
        <c:axId val="103127296"/>
        <c:scaling>
          <c:orientation val="minMax"/>
        </c:scaling>
        <c:axPos val="b"/>
        <c:majorTickMark val="none"/>
        <c:tickLblPos val="none"/>
        <c:crossAx val="103125760"/>
        <c:crossesAt val="0"/>
        <c:auto val="1"/>
        <c:lblAlgn val="ctr"/>
        <c:lblOffset val="100"/>
      </c:catAx>
      <c:dTable>
        <c:showHorzBorder val="1"/>
        <c:showVertBorder val="1"/>
        <c:showOutline val="1"/>
      </c:dTable>
    </c:plotArea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</c14:pivotOptions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pivotSource>
    <c:name>[Книга1]Лист1!СводнаяТаблица1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43E-2"/>
          <c:y val="3.9563361456612586E-2"/>
          <c:w val="0.85464521054719533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Лист1!$B$6:$B$34</c:f>
              <c:numCache>
                <c:formatCode>0.00</c:formatCode>
                <c:ptCount val="27"/>
                <c:pt idx="0">
                  <c:v>309</c:v>
                </c:pt>
                <c:pt idx="1">
                  <c:v>423</c:v>
                </c:pt>
                <c:pt idx="2">
                  <c:v>234.9</c:v>
                </c:pt>
                <c:pt idx="3">
                  <c:v>165.4</c:v>
                </c:pt>
                <c:pt idx="4">
                  <c:v>308</c:v>
                </c:pt>
                <c:pt idx="5">
                  <c:v>980</c:v>
                </c:pt>
                <c:pt idx="6">
                  <c:v>145</c:v>
                </c:pt>
                <c:pt idx="7">
                  <c:v>311.39999999999969</c:v>
                </c:pt>
                <c:pt idx="8">
                  <c:v>60</c:v>
                </c:pt>
                <c:pt idx="9">
                  <c:v>346.3</c:v>
                </c:pt>
                <c:pt idx="10">
                  <c:v>24</c:v>
                </c:pt>
                <c:pt idx="11">
                  <c:v>270</c:v>
                </c:pt>
                <c:pt idx="12">
                  <c:v>162</c:v>
                </c:pt>
                <c:pt idx="13">
                  <c:v>207</c:v>
                </c:pt>
                <c:pt idx="14">
                  <c:v>64.099999999999994</c:v>
                </c:pt>
                <c:pt idx="15">
                  <c:v>232</c:v>
                </c:pt>
                <c:pt idx="16">
                  <c:v>260.3</c:v>
                </c:pt>
                <c:pt idx="17">
                  <c:v>30</c:v>
                </c:pt>
                <c:pt idx="18">
                  <c:v>21.6</c:v>
                </c:pt>
                <c:pt idx="19">
                  <c:v>278</c:v>
                </c:pt>
                <c:pt idx="20">
                  <c:v>267</c:v>
                </c:pt>
                <c:pt idx="21">
                  <c:v>262</c:v>
                </c:pt>
                <c:pt idx="22">
                  <c:v>140</c:v>
                </c:pt>
                <c:pt idx="23">
                  <c:v>37</c:v>
                </c:pt>
                <c:pt idx="24">
                  <c:v>400</c:v>
                </c:pt>
                <c:pt idx="25">
                  <c:v>350</c:v>
                </c:pt>
                <c:pt idx="26">
                  <c:v>327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Лист1!$C$6:$C$34</c:f>
              <c:numCache>
                <c:formatCode>0.00</c:formatCode>
                <c:ptCount val="27"/>
                <c:pt idx="0">
                  <c:v>311</c:v>
                </c:pt>
                <c:pt idx="1">
                  <c:v>383</c:v>
                </c:pt>
                <c:pt idx="2">
                  <c:v>189.7</c:v>
                </c:pt>
                <c:pt idx="3">
                  <c:v>168.3</c:v>
                </c:pt>
                <c:pt idx="4">
                  <c:v>313</c:v>
                </c:pt>
                <c:pt idx="5">
                  <c:v>980.6</c:v>
                </c:pt>
                <c:pt idx="6">
                  <c:v>145</c:v>
                </c:pt>
                <c:pt idx="7">
                  <c:v>255.8</c:v>
                </c:pt>
                <c:pt idx="8">
                  <c:v>65</c:v>
                </c:pt>
                <c:pt idx="9">
                  <c:v>318.39999999999969</c:v>
                </c:pt>
                <c:pt idx="10">
                  <c:v>21</c:v>
                </c:pt>
                <c:pt idx="11">
                  <c:v>271</c:v>
                </c:pt>
                <c:pt idx="12">
                  <c:v>133.30000000000001</c:v>
                </c:pt>
                <c:pt idx="13">
                  <c:v>198</c:v>
                </c:pt>
                <c:pt idx="14">
                  <c:v>67.3</c:v>
                </c:pt>
                <c:pt idx="15">
                  <c:v>236</c:v>
                </c:pt>
                <c:pt idx="16">
                  <c:v>221</c:v>
                </c:pt>
                <c:pt idx="17">
                  <c:v>30</c:v>
                </c:pt>
                <c:pt idx="18">
                  <c:v>21.7</c:v>
                </c:pt>
                <c:pt idx="19">
                  <c:v>235</c:v>
                </c:pt>
                <c:pt idx="20">
                  <c:v>226</c:v>
                </c:pt>
                <c:pt idx="21">
                  <c:v>195</c:v>
                </c:pt>
                <c:pt idx="22">
                  <c:v>130</c:v>
                </c:pt>
                <c:pt idx="23">
                  <c:v>39.1</c:v>
                </c:pt>
                <c:pt idx="24">
                  <c:v>401</c:v>
                </c:pt>
                <c:pt idx="25">
                  <c:v>350</c:v>
                </c:pt>
                <c:pt idx="26">
                  <c:v>271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Лист1!$D$6:$D$34</c:f>
              <c:numCache>
                <c:formatCode>0.00</c:formatCode>
                <c:ptCount val="27"/>
                <c:pt idx="0">
                  <c:v>315</c:v>
                </c:pt>
                <c:pt idx="1">
                  <c:v>382</c:v>
                </c:pt>
                <c:pt idx="2">
                  <c:v>193.6</c:v>
                </c:pt>
                <c:pt idx="3">
                  <c:v>171.8</c:v>
                </c:pt>
                <c:pt idx="4">
                  <c:v>316</c:v>
                </c:pt>
                <c:pt idx="5">
                  <c:v>1007.6</c:v>
                </c:pt>
                <c:pt idx="6">
                  <c:v>146</c:v>
                </c:pt>
                <c:pt idx="7">
                  <c:v>262.2</c:v>
                </c:pt>
                <c:pt idx="8">
                  <c:v>65</c:v>
                </c:pt>
                <c:pt idx="9">
                  <c:v>323.3</c:v>
                </c:pt>
                <c:pt idx="10">
                  <c:v>21</c:v>
                </c:pt>
                <c:pt idx="11">
                  <c:v>273</c:v>
                </c:pt>
                <c:pt idx="12">
                  <c:v>142.19999999999999</c:v>
                </c:pt>
                <c:pt idx="13">
                  <c:v>210</c:v>
                </c:pt>
                <c:pt idx="14">
                  <c:v>69</c:v>
                </c:pt>
                <c:pt idx="15">
                  <c:v>212</c:v>
                </c:pt>
                <c:pt idx="16">
                  <c:v>237.5</c:v>
                </c:pt>
                <c:pt idx="17">
                  <c:v>31</c:v>
                </c:pt>
                <c:pt idx="18">
                  <c:v>21.7</c:v>
                </c:pt>
                <c:pt idx="19">
                  <c:v>241</c:v>
                </c:pt>
                <c:pt idx="20">
                  <c:v>187</c:v>
                </c:pt>
                <c:pt idx="21">
                  <c:v>203</c:v>
                </c:pt>
                <c:pt idx="22">
                  <c:v>132</c:v>
                </c:pt>
                <c:pt idx="23">
                  <c:v>40</c:v>
                </c:pt>
                <c:pt idx="24">
                  <c:v>256</c:v>
                </c:pt>
                <c:pt idx="25">
                  <c:v>350</c:v>
                </c:pt>
                <c:pt idx="26">
                  <c:v>279</c:v>
                </c:pt>
              </c:numCache>
            </c:numRef>
          </c:val>
        </c:ser>
        <c:dLbls>
          <c:showVal val="1"/>
        </c:dLbls>
        <c:gapWidth val="40"/>
        <c:overlap val="-10"/>
        <c:axId val="57421184"/>
        <c:axId val="57427072"/>
      </c:barChart>
      <c:catAx>
        <c:axId val="57421184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57427072"/>
        <c:crosses val="autoZero"/>
        <c:auto val="1"/>
        <c:lblAlgn val="ctr"/>
        <c:lblOffset val="100"/>
      </c:catAx>
      <c:valAx>
        <c:axId val="57427072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57421184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22"/>
          <c:w val="0.7533799607427295"/>
          <c:h val="4.4597412744790892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pivotSource>
    <c:name>[Книга1]Лист1!СводнаяТаблица1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Лист1!$B$6:$B$13</c:f>
              <c:numCache>
                <c:formatCode>0.00</c:formatCode>
                <c:ptCount val="6"/>
                <c:pt idx="0">
                  <c:v>52</c:v>
                </c:pt>
                <c:pt idx="1">
                  <c:v>0</c:v>
                </c:pt>
                <c:pt idx="2">
                  <c:v>37.5</c:v>
                </c:pt>
                <c:pt idx="3">
                  <c:v>0</c:v>
                </c:pt>
                <c:pt idx="4">
                  <c:v>0</c:v>
                </c:pt>
                <c:pt idx="5">
                  <c:v>33.300000000000004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Лист1!$C$6:$C$13</c:f>
              <c:numCache>
                <c:formatCode>0.00</c:formatCode>
                <c:ptCount val="6"/>
                <c:pt idx="0">
                  <c:v>34</c:v>
                </c:pt>
                <c:pt idx="1">
                  <c:v>0</c:v>
                </c:pt>
                <c:pt idx="2">
                  <c:v>33.300000000000004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Лист1!$D$6:$D$13</c:f>
              <c:numCache>
                <c:formatCode>0.00</c:formatCode>
                <c:ptCount val="6"/>
                <c:pt idx="0">
                  <c:v>38.800000000000004</c:v>
                </c:pt>
                <c:pt idx="1">
                  <c:v>0</c:v>
                </c:pt>
                <c:pt idx="2">
                  <c:v>33.300000000000004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Val val="1"/>
        </c:dLbls>
        <c:gapWidth val="40"/>
        <c:overlap val="-10"/>
        <c:axId val="103343616"/>
        <c:axId val="103345152"/>
      </c:barChart>
      <c:catAx>
        <c:axId val="103343616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103345152"/>
        <c:crosses val="autoZero"/>
        <c:auto val="1"/>
        <c:lblAlgn val="ctr"/>
        <c:lblOffset val="100"/>
      </c:catAx>
      <c:valAx>
        <c:axId val="103345152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103343616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11"/>
          <c:w val="0.7533799607427295"/>
          <c:h val="4.4597412744790857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pivotSource>
    <c:name>[Книга1]Лист1!СводнаяТаблица1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Лист1!$B$6:$B$34</c:f>
              <c:numCache>
                <c:formatCode>0.00</c:formatCode>
                <c:ptCount val="27"/>
                <c:pt idx="0">
                  <c:v>50</c:v>
                </c:pt>
                <c:pt idx="1">
                  <c:v>0</c:v>
                </c:pt>
                <c:pt idx="2">
                  <c:v>38</c:v>
                </c:pt>
                <c:pt idx="3">
                  <c:v>0</c:v>
                </c:pt>
                <c:pt idx="4">
                  <c:v>20</c:v>
                </c:pt>
                <c:pt idx="5">
                  <c:v>46.1</c:v>
                </c:pt>
                <c:pt idx="6">
                  <c:v>22</c:v>
                </c:pt>
                <c:pt idx="7">
                  <c:v>0</c:v>
                </c:pt>
                <c:pt idx="8">
                  <c:v>0</c:v>
                </c:pt>
                <c:pt idx="9">
                  <c:v>85.7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12.5</c:v>
                </c:pt>
                <c:pt idx="17">
                  <c:v>0</c:v>
                </c:pt>
                <c:pt idx="18">
                  <c:v>9</c:v>
                </c:pt>
                <c:pt idx="19">
                  <c:v>0</c:v>
                </c:pt>
                <c:pt idx="20">
                  <c:v>0</c:v>
                </c:pt>
                <c:pt idx="21">
                  <c:v>4.8</c:v>
                </c:pt>
                <c:pt idx="22">
                  <c:v>0</c:v>
                </c:pt>
                <c:pt idx="23">
                  <c:v>11</c:v>
                </c:pt>
                <c:pt idx="24">
                  <c:v>12</c:v>
                </c:pt>
                <c:pt idx="25">
                  <c:v>50</c:v>
                </c:pt>
                <c:pt idx="26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Лист1!$C$6:$C$34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30</c:v>
                </c:pt>
                <c:pt idx="3">
                  <c:v>0</c:v>
                </c:pt>
                <c:pt idx="4">
                  <c:v>14</c:v>
                </c:pt>
                <c:pt idx="5">
                  <c:v>18.7</c:v>
                </c:pt>
                <c:pt idx="6">
                  <c:v>22</c:v>
                </c:pt>
                <c:pt idx="7">
                  <c:v>0</c:v>
                </c:pt>
                <c:pt idx="8">
                  <c:v>0</c:v>
                </c:pt>
                <c:pt idx="9">
                  <c:v>85.7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6.2</c:v>
                </c:pt>
                <c:pt idx="17">
                  <c:v>0</c:v>
                </c:pt>
                <c:pt idx="18">
                  <c:v>9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11</c:v>
                </c:pt>
                <c:pt idx="24">
                  <c:v>15</c:v>
                </c:pt>
                <c:pt idx="25">
                  <c:v>33.300000000000004</c:v>
                </c:pt>
                <c:pt idx="26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Лист1!$D$6:$D$34</c:f>
              <c:numCache>
                <c:formatCode>0.00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20</c:v>
                </c:pt>
                <c:pt idx="3">
                  <c:v>0</c:v>
                </c:pt>
                <c:pt idx="4">
                  <c:v>57</c:v>
                </c:pt>
                <c:pt idx="5">
                  <c:v>18.7</c:v>
                </c:pt>
                <c:pt idx="6">
                  <c:v>22</c:v>
                </c:pt>
                <c:pt idx="7">
                  <c:v>0</c:v>
                </c:pt>
                <c:pt idx="8">
                  <c:v>0</c:v>
                </c:pt>
                <c:pt idx="9">
                  <c:v>42.9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6.2</c:v>
                </c:pt>
                <c:pt idx="17">
                  <c:v>12</c:v>
                </c:pt>
                <c:pt idx="18">
                  <c:v>9</c:v>
                </c:pt>
                <c:pt idx="19">
                  <c:v>0</c:v>
                </c:pt>
                <c:pt idx="20">
                  <c:v>0</c:v>
                </c:pt>
                <c:pt idx="21">
                  <c:v>1.9000000000000001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25</c:v>
                </c:pt>
                <c:pt idx="26">
                  <c:v>0</c:v>
                </c:pt>
              </c:numCache>
            </c:numRef>
          </c:val>
        </c:ser>
        <c:dLbls>
          <c:showVal val="1"/>
        </c:dLbls>
        <c:gapWidth val="40"/>
        <c:overlap val="-10"/>
        <c:axId val="103596800"/>
        <c:axId val="103598336"/>
      </c:barChart>
      <c:catAx>
        <c:axId val="103596800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103598336"/>
        <c:crosses val="autoZero"/>
        <c:auto val="1"/>
        <c:lblAlgn val="ctr"/>
        <c:lblOffset val="100"/>
      </c:catAx>
      <c:valAx>
        <c:axId val="103598336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103596800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11"/>
          <c:w val="0.7533799607427295"/>
          <c:h val="4.4597412744790857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1"/>
  <c:pivotSource>
    <c:name>[Книга1]Динамика1!СводнаяТаблица2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  <c:dLbl>
          <c:idx val="0"/>
          <c:showVal val="1"/>
        </c:dLbl>
      </c:pivotFmt>
      <c:pivotFmt>
        <c:idx val="7"/>
        <c:dLbl>
          <c:idx val="0"/>
          <c:showVal val="1"/>
        </c:dLbl>
      </c:pivotFmt>
      <c:pivotFmt>
        <c:idx val="8"/>
        <c:dLbl>
          <c:idx val="0"/>
          <c:showVal val="1"/>
        </c:dLbl>
      </c:pivotFmt>
      <c:pivotFmt>
        <c:idx val="9"/>
      </c:pivotFmt>
      <c:pivotFmt>
        <c:idx val="10"/>
      </c:pivotFmt>
      <c:pivotFmt>
        <c:idx val="11"/>
      </c:pivotFmt>
      <c:pivotFmt>
        <c:idx val="12"/>
        <c:spPr>
          <a:solidFill>
            <a:srgbClr val="C00000"/>
          </a:solidFill>
        </c:spPr>
        <c:marker>
          <c:symbol val="none"/>
        </c:marker>
        <c:dLbl>
          <c:idx val="0"/>
          <c:showVal val="1"/>
        </c:dLbl>
      </c:pivotFmt>
      <c:pivotFmt>
        <c:idx val="13"/>
        <c:dLbl>
          <c:idx val="0"/>
          <c:showPercent val="1"/>
        </c:dLbl>
      </c:pivotFmt>
      <c:pivotFmt>
        <c:idx val="14"/>
        <c:dLbl>
          <c:idx val="0"/>
          <c:showPercent val="1"/>
        </c:dLbl>
      </c:pivotFmt>
      <c:pivotFmt>
        <c:idx val="15"/>
      </c:pivotFmt>
      <c:pivotFmt>
        <c:idx val="16"/>
        <c:spPr>
          <a:solidFill>
            <a:schemeClr val="bg1">
              <a:lumMod val="75000"/>
            </a:schemeClr>
          </a:solidFill>
        </c:spPr>
      </c:pivotFmt>
      <c:pivotFmt>
        <c:idx val="17"/>
        <c:spPr>
          <a:solidFill>
            <a:srgbClr val="92D050"/>
          </a:solidFill>
        </c:spPr>
      </c:pivotFmt>
      <c:pivotFmt>
        <c:idx val="18"/>
        <c:spPr>
          <a:solidFill>
            <a:srgbClr val="C00000"/>
          </a:solidFill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showVal val="1"/>
        </c:dLbl>
      </c:pivotFmt>
      <c:pivotFmt>
        <c:idx val="19"/>
        <c:spPr>
          <a:solidFill>
            <a:srgbClr val="92D050"/>
          </a:solidFill>
        </c:spPr>
      </c:pivotFmt>
      <c:pivotFmt>
        <c:idx val="20"/>
        <c:spPr>
          <a:solidFill>
            <a:schemeClr val="bg1">
              <a:lumMod val="75000"/>
            </a:schemeClr>
          </a:solidFill>
        </c:spPr>
      </c:pivotFmt>
    </c:pivotFmts>
    <c:view3D>
      <c:perspective val="30"/>
    </c:view3D>
    <c:plotArea>
      <c:layout>
        <c:manualLayout>
          <c:layoutTarget val="inner"/>
          <c:xMode val="edge"/>
          <c:yMode val="edge"/>
          <c:x val="8.4931303587051768E-2"/>
          <c:y val="0"/>
          <c:w val="0.91506861111111115"/>
          <c:h val="0.96893593322831051"/>
        </c:manualLayout>
      </c:layout>
      <c:bar3DChart>
        <c:barDir val="col"/>
        <c:grouping val="clustered"/>
        <c:varyColors val="1"/>
        <c:ser>
          <c:idx val="0"/>
          <c:order val="0"/>
          <c:tx>
            <c:strRef>
              <c:f>Динамика1!$B$3</c:f>
              <c:strCache>
                <c:ptCount val="1"/>
                <c:pt idx="0">
                  <c:v>Итог</c:v>
                </c:pt>
              </c:strCache>
            </c:strRef>
          </c:tx>
          <c:spPr>
            <a:solidFill>
              <a:srgbClr val="C00000"/>
            </a:solidFill>
          </c:spPr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chemeClr val="bg1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Динамика1!$A$4:$A$6</c:f>
              <c:strCache>
                <c:ptCount val="3"/>
                <c:pt idx="0">
                  <c:v>Динамика роста</c:v>
                </c:pt>
                <c:pt idx="1">
                  <c:v>Без изменений</c:v>
                </c:pt>
                <c:pt idx="2">
                  <c:v>Динамика снижения</c:v>
                </c:pt>
              </c:strCache>
            </c:strRef>
          </c:cat>
          <c:val>
            <c:numRef>
              <c:f>Динамика1!$B$4:$B$6</c:f>
              <c:numCache>
                <c:formatCode>General</c:formatCode>
                <c:ptCount val="3"/>
                <c:pt idx="0">
                  <c:v>27</c:v>
                </c:pt>
                <c:pt idx="1">
                  <c:v>1</c:v>
                </c:pt>
                <c:pt idx="2">
                  <c:v>5</c:v>
                </c:pt>
              </c:numCache>
            </c:numRef>
          </c:val>
        </c:ser>
        <c:dLbls>
          <c:showVal val="1"/>
        </c:dLbls>
        <c:gapWidth val="100"/>
        <c:shape val="cylinder"/>
        <c:axId val="104644608"/>
        <c:axId val="104626432"/>
        <c:axId val="0"/>
      </c:bar3DChart>
      <c:valAx>
        <c:axId val="104626432"/>
        <c:scaling>
          <c:orientation val="minMax"/>
          <c:max val="33"/>
          <c:min val="0"/>
        </c:scaling>
        <c:axPos val="l"/>
        <c:majorGridlines/>
        <c:numFmt formatCode="General" sourceLinked="1"/>
        <c:tickLblPos val="nextTo"/>
        <c:crossAx val="104644608"/>
        <c:crosses val="autoZero"/>
        <c:crossBetween val="between"/>
      </c:valAx>
      <c:catAx>
        <c:axId val="104644608"/>
        <c:scaling>
          <c:orientation val="minMax"/>
        </c:scaling>
        <c:axPos val="b"/>
        <c:majorTickMark val="none"/>
        <c:tickLblPos val="none"/>
        <c:crossAx val="104626432"/>
        <c:crossesAt val="0"/>
        <c:auto val="1"/>
        <c:lblAlgn val="ctr"/>
        <c:lblOffset val="100"/>
      </c:catAx>
      <c:dTable>
        <c:showHorzBorder val="1"/>
        <c:showVertBorder val="1"/>
        <c:showOutline val="1"/>
      </c:dTable>
    </c:plotArea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</c14:pivotOptions>
    </c:ext>
  </c:extLst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pivotSource>
    <c:name>[Книга1]Лист1!СводнаяТаблица1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Лист1!$B$6:$B$13</c:f>
              <c:numCache>
                <c:formatCode>0.00</c:formatCode>
                <c:ptCount val="6"/>
                <c:pt idx="0">
                  <c:v>87.2</c:v>
                </c:pt>
                <c:pt idx="1">
                  <c:v>83</c:v>
                </c:pt>
                <c:pt idx="2">
                  <c:v>66.400000000000006</c:v>
                </c:pt>
                <c:pt idx="3">
                  <c:v>88.7</c:v>
                </c:pt>
                <c:pt idx="4">
                  <c:v>94.2</c:v>
                </c:pt>
                <c:pt idx="5">
                  <c:v>91.7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Лист1!$C$6:$C$13</c:f>
              <c:numCache>
                <c:formatCode>0.00</c:formatCode>
                <c:ptCount val="6"/>
                <c:pt idx="0">
                  <c:v>86.5</c:v>
                </c:pt>
                <c:pt idx="1">
                  <c:v>84.5</c:v>
                </c:pt>
                <c:pt idx="2">
                  <c:v>66.5</c:v>
                </c:pt>
                <c:pt idx="3">
                  <c:v>88.3</c:v>
                </c:pt>
                <c:pt idx="4">
                  <c:v>94.2</c:v>
                </c:pt>
                <c:pt idx="5">
                  <c:v>92.2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Лист1!$D$6:$D$13</c:f>
              <c:numCache>
                <c:formatCode>0.00</c:formatCode>
                <c:ptCount val="6"/>
                <c:pt idx="0">
                  <c:v>86.8</c:v>
                </c:pt>
                <c:pt idx="1">
                  <c:v>84.8</c:v>
                </c:pt>
                <c:pt idx="2">
                  <c:v>83</c:v>
                </c:pt>
                <c:pt idx="3">
                  <c:v>88.8</c:v>
                </c:pt>
                <c:pt idx="4">
                  <c:v>93.3</c:v>
                </c:pt>
                <c:pt idx="5">
                  <c:v>92.3</c:v>
                </c:pt>
              </c:numCache>
            </c:numRef>
          </c:val>
        </c:ser>
        <c:dLbls>
          <c:showVal val="1"/>
        </c:dLbls>
        <c:gapWidth val="40"/>
        <c:overlap val="-10"/>
        <c:axId val="104889344"/>
        <c:axId val="104903424"/>
      </c:barChart>
      <c:catAx>
        <c:axId val="104889344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104903424"/>
        <c:crosses val="autoZero"/>
        <c:auto val="1"/>
        <c:lblAlgn val="ctr"/>
        <c:lblOffset val="100"/>
      </c:catAx>
      <c:valAx>
        <c:axId val="104903424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104889344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11"/>
          <c:w val="0.7533799607427295"/>
          <c:h val="4.4597412744790857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pivotSource>
    <c:name>[Книга1]Лист1!СводнаяТаблица1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Лист1!$B$6:$B$34</c:f>
              <c:numCache>
                <c:formatCode>0.00</c:formatCode>
                <c:ptCount val="27"/>
                <c:pt idx="0">
                  <c:v>89.9</c:v>
                </c:pt>
                <c:pt idx="1">
                  <c:v>76.7</c:v>
                </c:pt>
                <c:pt idx="2">
                  <c:v>85.7</c:v>
                </c:pt>
                <c:pt idx="3">
                  <c:v>79</c:v>
                </c:pt>
                <c:pt idx="4">
                  <c:v>72.900000000000006</c:v>
                </c:pt>
                <c:pt idx="5">
                  <c:v>92.7</c:v>
                </c:pt>
                <c:pt idx="6">
                  <c:v>78.2</c:v>
                </c:pt>
                <c:pt idx="7">
                  <c:v>92</c:v>
                </c:pt>
                <c:pt idx="8">
                  <c:v>78.8</c:v>
                </c:pt>
                <c:pt idx="9">
                  <c:v>90.9</c:v>
                </c:pt>
                <c:pt idx="10">
                  <c:v>84.5</c:v>
                </c:pt>
                <c:pt idx="11">
                  <c:v>63</c:v>
                </c:pt>
                <c:pt idx="12">
                  <c:v>93.9</c:v>
                </c:pt>
                <c:pt idx="13">
                  <c:v>93.7</c:v>
                </c:pt>
                <c:pt idx="14">
                  <c:v>83.8</c:v>
                </c:pt>
                <c:pt idx="15">
                  <c:v>92.1</c:v>
                </c:pt>
                <c:pt idx="16">
                  <c:v>88</c:v>
                </c:pt>
                <c:pt idx="17">
                  <c:v>66.400000000000006</c:v>
                </c:pt>
                <c:pt idx="18">
                  <c:v>83.9</c:v>
                </c:pt>
                <c:pt idx="19">
                  <c:v>81.8</c:v>
                </c:pt>
                <c:pt idx="20">
                  <c:v>86.2</c:v>
                </c:pt>
                <c:pt idx="21">
                  <c:v>75.400000000000006</c:v>
                </c:pt>
                <c:pt idx="22">
                  <c:v>93</c:v>
                </c:pt>
                <c:pt idx="23">
                  <c:v>87.9</c:v>
                </c:pt>
                <c:pt idx="24">
                  <c:v>87.1</c:v>
                </c:pt>
                <c:pt idx="25">
                  <c:v>86.2</c:v>
                </c:pt>
                <c:pt idx="26">
                  <c:v>88.3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Лист1!$C$6:$C$34</c:f>
              <c:numCache>
                <c:formatCode>0.00</c:formatCode>
                <c:ptCount val="27"/>
                <c:pt idx="0">
                  <c:v>90</c:v>
                </c:pt>
                <c:pt idx="1">
                  <c:v>76</c:v>
                </c:pt>
                <c:pt idx="2">
                  <c:v>82.1</c:v>
                </c:pt>
                <c:pt idx="3">
                  <c:v>80.3</c:v>
                </c:pt>
                <c:pt idx="4">
                  <c:v>81.7</c:v>
                </c:pt>
                <c:pt idx="5">
                  <c:v>92.2</c:v>
                </c:pt>
                <c:pt idx="6">
                  <c:v>74.8</c:v>
                </c:pt>
                <c:pt idx="7">
                  <c:v>92.8</c:v>
                </c:pt>
                <c:pt idx="8">
                  <c:v>80.099999999999994</c:v>
                </c:pt>
                <c:pt idx="9">
                  <c:v>91.1</c:v>
                </c:pt>
                <c:pt idx="10">
                  <c:v>87.9</c:v>
                </c:pt>
                <c:pt idx="11">
                  <c:v>70.5</c:v>
                </c:pt>
                <c:pt idx="12">
                  <c:v>93.5</c:v>
                </c:pt>
                <c:pt idx="13">
                  <c:v>83.7</c:v>
                </c:pt>
                <c:pt idx="14">
                  <c:v>88</c:v>
                </c:pt>
                <c:pt idx="15">
                  <c:v>91.5</c:v>
                </c:pt>
                <c:pt idx="16">
                  <c:v>88.7</c:v>
                </c:pt>
                <c:pt idx="17">
                  <c:v>66.5</c:v>
                </c:pt>
                <c:pt idx="18">
                  <c:v>84</c:v>
                </c:pt>
                <c:pt idx="19">
                  <c:v>84.2</c:v>
                </c:pt>
                <c:pt idx="20">
                  <c:v>85.8</c:v>
                </c:pt>
                <c:pt idx="21">
                  <c:v>75.5</c:v>
                </c:pt>
                <c:pt idx="22">
                  <c:v>95.2</c:v>
                </c:pt>
                <c:pt idx="23">
                  <c:v>88.6</c:v>
                </c:pt>
                <c:pt idx="24">
                  <c:v>88.6</c:v>
                </c:pt>
                <c:pt idx="25">
                  <c:v>90</c:v>
                </c:pt>
                <c:pt idx="26">
                  <c:v>84.6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Лист1!$D$6:$D$34</c:f>
              <c:numCache>
                <c:formatCode>0.00</c:formatCode>
                <c:ptCount val="27"/>
                <c:pt idx="0">
                  <c:v>90.1</c:v>
                </c:pt>
                <c:pt idx="1">
                  <c:v>76.3</c:v>
                </c:pt>
                <c:pt idx="2">
                  <c:v>82.5</c:v>
                </c:pt>
                <c:pt idx="3">
                  <c:v>80.5</c:v>
                </c:pt>
                <c:pt idx="4">
                  <c:v>81.900000000000006</c:v>
                </c:pt>
                <c:pt idx="5">
                  <c:v>92.3</c:v>
                </c:pt>
                <c:pt idx="6">
                  <c:v>75</c:v>
                </c:pt>
                <c:pt idx="7">
                  <c:v>92.7</c:v>
                </c:pt>
                <c:pt idx="8">
                  <c:v>79</c:v>
                </c:pt>
                <c:pt idx="9">
                  <c:v>91.2</c:v>
                </c:pt>
                <c:pt idx="10">
                  <c:v>89.1</c:v>
                </c:pt>
                <c:pt idx="11">
                  <c:v>70.5</c:v>
                </c:pt>
                <c:pt idx="12">
                  <c:v>93.6</c:v>
                </c:pt>
                <c:pt idx="13">
                  <c:v>84</c:v>
                </c:pt>
                <c:pt idx="14">
                  <c:v>88.3</c:v>
                </c:pt>
                <c:pt idx="15">
                  <c:v>91.9</c:v>
                </c:pt>
                <c:pt idx="16">
                  <c:v>88.9</c:v>
                </c:pt>
                <c:pt idx="17">
                  <c:v>66.7</c:v>
                </c:pt>
                <c:pt idx="18">
                  <c:v>83.6</c:v>
                </c:pt>
                <c:pt idx="19">
                  <c:v>84.3</c:v>
                </c:pt>
                <c:pt idx="20">
                  <c:v>86.3</c:v>
                </c:pt>
                <c:pt idx="21">
                  <c:v>75.7</c:v>
                </c:pt>
                <c:pt idx="22">
                  <c:v>94.5</c:v>
                </c:pt>
                <c:pt idx="23">
                  <c:v>88.7</c:v>
                </c:pt>
                <c:pt idx="24">
                  <c:v>88.7</c:v>
                </c:pt>
                <c:pt idx="25">
                  <c:v>90.3</c:v>
                </c:pt>
                <c:pt idx="26">
                  <c:v>84.9</c:v>
                </c:pt>
              </c:numCache>
            </c:numRef>
          </c:val>
        </c:ser>
        <c:dLbls>
          <c:showVal val="1"/>
        </c:dLbls>
        <c:gapWidth val="40"/>
        <c:overlap val="-10"/>
        <c:axId val="104919424"/>
        <c:axId val="104845312"/>
      </c:barChart>
      <c:catAx>
        <c:axId val="104919424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104845312"/>
        <c:crosses val="autoZero"/>
        <c:auto val="1"/>
        <c:lblAlgn val="ctr"/>
        <c:lblOffset val="100"/>
      </c:catAx>
      <c:valAx>
        <c:axId val="104845312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104919424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11"/>
          <c:w val="0.7533799607427295"/>
          <c:h val="4.4597412744790857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5"/>
  <c:pivotSource>
    <c:name>[Книга1]Лист1!СводнаяТаблица1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Лист1!$B$6:$B$13</c:f>
              <c:numCache>
                <c:formatCode>0.00</c:formatCode>
                <c:ptCount val="6"/>
                <c:pt idx="0">
                  <c:v>0.7100000000000003</c:v>
                </c:pt>
                <c:pt idx="1">
                  <c:v>0.34</c:v>
                </c:pt>
                <c:pt idx="2">
                  <c:v>0.22</c:v>
                </c:pt>
                <c:pt idx="3">
                  <c:v>0.16</c:v>
                </c:pt>
                <c:pt idx="4">
                  <c:v>9.0000000000000024E-2</c:v>
                </c:pt>
                <c:pt idx="5">
                  <c:v>4.0000000000000022E-2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Лист1!$C$6:$C$13</c:f>
              <c:numCache>
                <c:formatCode>0.00</c:formatCode>
                <c:ptCount val="6"/>
                <c:pt idx="0">
                  <c:v>0.58000000000000007</c:v>
                </c:pt>
                <c:pt idx="1">
                  <c:v>0.4</c:v>
                </c:pt>
                <c:pt idx="2">
                  <c:v>0.32000000000000017</c:v>
                </c:pt>
                <c:pt idx="3">
                  <c:v>0.13</c:v>
                </c:pt>
                <c:pt idx="4">
                  <c:v>8.0000000000000043E-2</c:v>
                </c:pt>
                <c:pt idx="5">
                  <c:v>4.0000000000000022E-2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Лист1!$D$6:$D$13</c:f>
              <c:numCache>
                <c:formatCode>0.00</c:formatCode>
                <c:ptCount val="6"/>
                <c:pt idx="0">
                  <c:v>0.73000000000000032</c:v>
                </c:pt>
                <c:pt idx="1">
                  <c:v>0.60000000000000031</c:v>
                </c:pt>
                <c:pt idx="2">
                  <c:v>0.31000000000000016</c:v>
                </c:pt>
                <c:pt idx="3">
                  <c:v>0.14000000000000001</c:v>
                </c:pt>
                <c:pt idx="4">
                  <c:v>0.22</c:v>
                </c:pt>
                <c:pt idx="5">
                  <c:v>0.4</c:v>
                </c:pt>
              </c:numCache>
            </c:numRef>
          </c:val>
        </c:ser>
        <c:dLbls>
          <c:showVal val="1"/>
        </c:dLbls>
        <c:gapWidth val="40"/>
        <c:overlap val="-10"/>
        <c:axId val="106274816"/>
        <c:axId val="106276352"/>
      </c:barChart>
      <c:catAx>
        <c:axId val="106274816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106276352"/>
        <c:crosses val="autoZero"/>
        <c:auto val="1"/>
        <c:lblAlgn val="ctr"/>
        <c:lblOffset val="100"/>
      </c:catAx>
      <c:valAx>
        <c:axId val="106276352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106274816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11"/>
          <c:w val="0.7533799607427295"/>
          <c:h val="4.4597412744790857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pivotSource>
    <c:name>[Книга1]Лист1!СводнаяТаблица1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Лист1!$B$6:$B$34</c:f>
              <c:numCache>
                <c:formatCode>0.00</c:formatCode>
                <c:ptCount val="27"/>
                <c:pt idx="0">
                  <c:v>8.0000000000000043E-2</c:v>
                </c:pt>
                <c:pt idx="1">
                  <c:v>1.04</c:v>
                </c:pt>
                <c:pt idx="2">
                  <c:v>0.1</c:v>
                </c:pt>
                <c:pt idx="3">
                  <c:v>0.1</c:v>
                </c:pt>
                <c:pt idx="4">
                  <c:v>3.0000000000000002E-2</c:v>
                </c:pt>
                <c:pt idx="5">
                  <c:v>0.15000000000000008</c:v>
                </c:pt>
                <c:pt idx="6">
                  <c:v>0.17</c:v>
                </c:pt>
                <c:pt idx="7">
                  <c:v>0.05</c:v>
                </c:pt>
                <c:pt idx="8">
                  <c:v>0.12000000000000002</c:v>
                </c:pt>
                <c:pt idx="9">
                  <c:v>0.14000000000000001</c:v>
                </c:pt>
                <c:pt idx="10">
                  <c:v>0.1</c:v>
                </c:pt>
                <c:pt idx="11">
                  <c:v>0.1</c:v>
                </c:pt>
                <c:pt idx="12">
                  <c:v>0.05</c:v>
                </c:pt>
                <c:pt idx="13">
                  <c:v>3.0000000000000002E-2</c:v>
                </c:pt>
                <c:pt idx="14">
                  <c:v>8.0000000000000043E-2</c:v>
                </c:pt>
                <c:pt idx="15">
                  <c:v>0.1</c:v>
                </c:pt>
                <c:pt idx="16">
                  <c:v>0.1</c:v>
                </c:pt>
                <c:pt idx="17">
                  <c:v>3.0000000000000002E-2</c:v>
                </c:pt>
                <c:pt idx="18">
                  <c:v>6.0000000000000026E-2</c:v>
                </c:pt>
                <c:pt idx="19">
                  <c:v>2.0000000000000011E-2</c:v>
                </c:pt>
                <c:pt idx="20">
                  <c:v>3.0000000000000002E-2</c:v>
                </c:pt>
                <c:pt idx="21">
                  <c:v>9.0000000000000024E-2</c:v>
                </c:pt>
                <c:pt idx="22">
                  <c:v>4.0000000000000022E-2</c:v>
                </c:pt>
                <c:pt idx="23">
                  <c:v>9.0000000000000024E-2</c:v>
                </c:pt>
                <c:pt idx="24">
                  <c:v>0.13</c:v>
                </c:pt>
                <c:pt idx="25">
                  <c:v>2.0000000000000011E-2</c:v>
                </c:pt>
                <c:pt idx="26">
                  <c:v>0.15000000000000008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Лист1!$C$6:$C$34</c:f>
              <c:numCache>
                <c:formatCode>0.00</c:formatCode>
                <c:ptCount val="27"/>
                <c:pt idx="0">
                  <c:v>0.05</c:v>
                </c:pt>
                <c:pt idx="1">
                  <c:v>2.73</c:v>
                </c:pt>
                <c:pt idx="2">
                  <c:v>0.2</c:v>
                </c:pt>
                <c:pt idx="3">
                  <c:v>0.21000000000000008</c:v>
                </c:pt>
                <c:pt idx="4">
                  <c:v>6.0000000000000026E-2</c:v>
                </c:pt>
                <c:pt idx="5">
                  <c:v>0.05</c:v>
                </c:pt>
                <c:pt idx="6">
                  <c:v>0.52</c:v>
                </c:pt>
                <c:pt idx="7">
                  <c:v>0.1</c:v>
                </c:pt>
                <c:pt idx="8">
                  <c:v>0.19</c:v>
                </c:pt>
                <c:pt idx="9">
                  <c:v>9.0000000000000024E-2</c:v>
                </c:pt>
                <c:pt idx="10">
                  <c:v>0.25</c:v>
                </c:pt>
                <c:pt idx="11">
                  <c:v>0.11</c:v>
                </c:pt>
                <c:pt idx="12">
                  <c:v>6.0000000000000026E-2</c:v>
                </c:pt>
                <c:pt idx="13">
                  <c:v>8.0000000000000043E-2</c:v>
                </c:pt>
                <c:pt idx="14">
                  <c:v>0.12000000000000002</c:v>
                </c:pt>
                <c:pt idx="15">
                  <c:v>0.17</c:v>
                </c:pt>
                <c:pt idx="16">
                  <c:v>0.23</c:v>
                </c:pt>
                <c:pt idx="17">
                  <c:v>9.0000000000000024E-2</c:v>
                </c:pt>
                <c:pt idx="18">
                  <c:v>6.0000000000000026E-2</c:v>
                </c:pt>
                <c:pt idx="19">
                  <c:v>0.13</c:v>
                </c:pt>
                <c:pt idx="20">
                  <c:v>2.0000000000000011E-2</c:v>
                </c:pt>
                <c:pt idx="21">
                  <c:v>0.17</c:v>
                </c:pt>
                <c:pt idx="22">
                  <c:v>0.11</c:v>
                </c:pt>
                <c:pt idx="23">
                  <c:v>0.24000000000000007</c:v>
                </c:pt>
                <c:pt idx="24">
                  <c:v>0.14000000000000001</c:v>
                </c:pt>
                <c:pt idx="25">
                  <c:v>0.28000000000000008</c:v>
                </c:pt>
                <c:pt idx="26">
                  <c:v>9.0000000000000024E-2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Лист1!$D$6:$D$34</c:f>
              <c:numCache>
                <c:formatCode>0.00</c:formatCode>
                <c:ptCount val="27"/>
                <c:pt idx="0">
                  <c:v>0.16</c:v>
                </c:pt>
                <c:pt idx="1">
                  <c:v>1.72</c:v>
                </c:pt>
                <c:pt idx="2">
                  <c:v>0.33000000000000024</c:v>
                </c:pt>
                <c:pt idx="3">
                  <c:v>6.0000000000000026E-2</c:v>
                </c:pt>
                <c:pt idx="4">
                  <c:v>0.05</c:v>
                </c:pt>
                <c:pt idx="5">
                  <c:v>8.0000000000000043E-2</c:v>
                </c:pt>
                <c:pt idx="6">
                  <c:v>0.35000000000000014</c:v>
                </c:pt>
                <c:pt idx="7">
                  <c:v>8.0000000000000043E-2</c:v>
                </c:pt>
                <c:pt idx="8">
                  <c:v>0.29000000000000015</c:v>
                </c:pt>
                <c:pt idx="9">
                  <c:v>0.14000000000000001</c:v>
                </c:pt>
                <c:pt idx="10">
                  <c:v>0.17</c:v>
                </c:pt>
                <c:pt idx="11">
                  <c:v>0.31000000000000016</c:v>
                </c:pt>
                <c:pt idx="12">
                  <c:v>7.0000000000000021E-2</c:v>
                </c:pt>
                <c:pt idx="13">
                  <c:v>0.15000000000000008</c:v>
                </c:pt>
                <c:pt idx="14">
                  <c:v>0.05</c:v>
                </c:pt>
                <c:pt idx="15">
                  <c:v>0.05</c:v>
                </c:pt>
                <c:pt idx="16">
                  <c:v>0.12000000000000002</c:v>
                </c:pt>
                <c:pt idx="17">
                  <c:v>3.0000000000000002E-2</c:v>
                </c:pt>
                <c:pt idx="18">
                  <c:v>0.14000000000000001</c:v>
                </c:pt>
                <c:pt idx="19">
                  <c:v>0.05</c:v>
                </c:pt>
                <c:pt idx="20">
                  <c:v>3.0000000000000002E-2</c:v>
                </c:pt>
                <c:pt idx="21">
                  <c:v>0.19</c:v>
                </c:pt>
                <c:pt idx="22">
                  <c:v>7.0000000000000021E-2</c:v>
                </c:pt>
                <c:pt idx="23">
                  <c:v>8.0000000000000043E-2</c:v>
                </c:pt>
                <c:pt idx="24">
                  <c:v>0.27</c:v>
                </c:pt>
                <c:pt idx="25">
                  <c:v>0.12000000000000002</c:v>
                </c:pt>
                <c:pt idx="26">
                  <c:v>8.0000000000000043E-2</c:v>
                </c:pt>
              </c:numCache>
            </c:numRef>
          </c:val>
        </c:ser>
        <c:dLbls>
          <c:showVal val="1"/>
        </c:dLbls>
        <c:gapWidth val="40"/>
        <c:overlap val="-10"/>
        <c:axId val="108577536"/>
        <c:axId val="108579072"/>
      </c:barChart>
      <c:catAx>
        <c:axId val="108577536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108579072"/>
        <c:crosses val="autoZero"/>
        <c:auto val="1"/>
        <c:lblAlgn val="ctr"/>
        <c:lblOffset val="100"/>
      </c:catAx>
      <c:valAx>
        <c:axId val="108579072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108577536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11"/>
          <c:w val="0.7533799607427295"/>
          <c:h val="4.4597412744790857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5"/>
  <c:pivotSource>
    <c:name>[Книга1]Лист1!СводнаяТаблица1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Лист1!$B$6:$B$13</c:f>
              <c:numCache>
                <c:formatCode>0.00</c:formatCode>
                <c:ptCount val="6"/>
                <c:pt idx="0">
                  <c:v>0</c:v>
                </c:pt>
                <c:pt idx="1">
                  <c:v>2.0000000000000011E-2</c:v>
                </c:pt>
                <c:pt idx="2">
                  <c:v>2.0000000000000011E-2</c:v>
                </c:pt>
                <c:pt idx="3">
                  <c:v>6.0000000000000026E-2</c:v>
                </c:pt>
                <c:pt idx="4">
                  <c:v>7.0000000000000021E-2</c:v>
                </c:pt>
                <c:pt idx="5">
                  <c:v>0.13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Лист1!$C$6:$C$13</c:f>
              <c:numCache>
                <c:formatCode>0.00</c:formatCode>
                <c:ptCount val="6"/>
                <c:pt idx="0">
                  <c:v>4.0000000000000022E-2</c:v>
                </c:pt>
                <c:pt idx="1">
                  <c:v>1.0000000000000005E-2</c:v>
                </c:pt>
                <c:pt idx="2">
                  <c:v>3.0000000000000002E-2</c:v>
                </c:pt>
                <c:pt idx="3">
                  <c:v>0.49000000000000016</c:v>
                </c:pt>
                <c:pt idx="4">
                  <c:v>0.13</c:v>
                </c:pt>
                <c:pt idx="5">
                  <c:v>0.13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Лист1!$D$6:$D$13</c:f>
              <c:numCache>
                <c:formatCode>0.00</c:formatCode>
                <c:ptCount val="6"/>
                <c:pt idx="0">
                  <c:v>0.21000000000000008</c:v>
                </c:pt>
                <c:pt idx="1">
                  <c:v>0.05</c:v>
                </c:pt>
                <c:pt idx="2">
                  <c:v>2.0000000000000011E-2</c:v>
                </c:pt>
                <c:pt idx="3">
                  <c:v>0.39000000000000018</c:v>
                </c:pt>
                <c:pt idx="4">
                  <c:v>0.36000000000000015</c:v>
                </c:pt>
                <c:pt idx="5">
                  <c:v>0.19</c:v>
                </c:pt>
              </c:numCache>
            </c:numRef>
          </c:val>
        </c:ser>
        <c:dLbls>
          <c:showVal val="1"/>
        </c:dLbls>
        <c:gapWidth val="40"/>
        <c:overlap val="-10"/>
        <c:axId val="109633920"/>
        <c:axId val="109635456"/>
      </c:barChart>
      <c:catAx>
        <c:axId val="109633920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109635456"/>
        <c:crosses val="autoZero"/>
        <c:auto val="1"/>
        <c:lblAlgn val="ctr"/>
        <c:lblOffset val="100"/>
      </c:catAx>
      <c:valAx>
        <c:axId val="109635456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109633920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11"/>
          <c:w val="0.7533799607427295"/>
          <c:h val="4.4597412744790857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pivotSource>
    <c:name>[Книга1]Лист1!СводнаяТаблица1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Лист1!$B$6:$B$34</c:f>
              <c:numCache>
                <c:formatCode>0.00</c:formatCode>
                <c:ptCount val="27"/>
                <c:pt idx="0">
                  <c:v>0.23</c:v>
                </c:pt>
                <c:pt idx="1">
                  <c:v>3.0000000000000002E-2</c:v>
                </c:pt>
                <c:pt idx="2">
                  <c:v>9.0000000000000024E-2</c:v>
                </c:pt>
                <c:pt idx="3">
                  <c:v>0.18000000000000008</c:v>
                </c:pt>
                <c:pt idx="4">
                  <c:v>4.0000000000000022E-2</c:v>
                </c:pt>
                <c:pt idx="5">
                  <c:v>1.0000000000000005E-2</c:v>
                </c:pt>
                <c:pt idx="6">
                  <c:v>1.02</c:v>
                </c:pt>
                <c:pt idx="7">
                  <c:v>4.0000000000000022E-2</c:v>
                </c:pt>
                <c:pt idx="8">
                  <c:v>0.05</c:v>
                </c:pt>
                <c:pt idx="9">
                  <c:v>3.0000000000000002E-2</c:v>
                </c:pt>
                <c:pt idx="10">
                  <c:v>7.0000000000000021E-2</c:v>
                </c:pt>
                <c:pt idx="11">
                  <c:v>0.12000000000000002</c:v>
                </c:pt>
                <c:pt idx="12">
                  <c:v>3.0000000000000002E-2</c:v>
                </c:pt>
                <c:pt idx="13">
                  <c:v>3.0000000000000002E-2</c:v>
                </c:pt>
                <c:pt idx="14">
                  <c:v>3.0000000000000002E-2</c:v>
                </c:pt>
                <c:pt idx="15">
                  <c:v>2.0000000000000011E-2</c:v>
                </c:pt>
                <c:pt idx="16">
                  <c:v>1.0000000000000005E-2</c:v>
                </c:pt>
                <c:pt idx="17">
                  <c:v>7.0000000000000021E-2</c:v>
                </c:pt>
                <c:pt idx="18">
                  <c:v>0.12000000000000002</c:v>
                </c:pt>
                <c:pt idx="19">
                  <c:v>4.0000000000000022E-2</c:v>
                </c:pt>
                <c:pt idx="20">
                  <c:v>0</c:v>
                </c:pt>
                <c:pt idx="21">
                  <c:v>0.26</c:v>
                </c:pt>
                <c:pt idx="22">
                  <c:v>1.0000000000000005E-2</c:v>
                </c:pt>
                <c:pt idx="23">
                  <c:v>0.11</c:v>
                </c:pt>
                <c:pt idx="24">
                  <c:v>6.0000000000000026E-2</c:v>
                </c:pt>
                <c:pt idx="25">
                  <c:v>2.0000000000000011E-2</c:v>
                </c:pt>
                <c:pt idx="26">
                  <c:v>0.05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Лист1!$C$6:$C$34</c:f>
              <c:numCache>
                <c:formatCode>0.00</c:formatCode>
                <c:ptCount val="27"/>
                <c:pt idx="0">
                  <c:v>6.0000000000000026E-2</c:v>
                </c:pt>
                <c:pt idx="1">
                  <c:v>3.0000000000000002E-2</c:v>
                </c:pt>
                <c:pt idx="2">
                  <c:v>0.43000000000000016</c:v>
                </c:pt>
                <c:pt idx="3">
                  <c:v>0.19</c:v>
                </c:pt>
                <c:pt idx="4">
                  <c:v>2.0000000000000011E-2</c:v>
                </c:pt>
                <c:pt idx="5">
                  <c:v>3.0000000000000002E-2</c:v>
                </c:pt>
                <c:pt idx="6">
                  <c:v>0.29000000000000015</c:v>
                </c:pt>
                <c:pt idx="7">
                  <c:v>0.1</c:v>
                </c:pt>
                <c:pt idx="8">
                  <c:v>7.0000000000000021E-2</c:v>
                </c:pt>
                <c:pt idx="9">
                  <c:v>2.0000000000000011E-2</c:v>
                </c:pt>
                <c:pt idx="10">
                  <c:v>0.30000000000000016</c:v>
                </c:pt>
                <c:pt idx="11">
                  <c:v>1.0000000000000005E-2</c:v>
                </c:pt>
                <c:pt idx="12">
                  <c:v>3.0000000000000002E-2</c:v>
                </c:pt>
                <c:pt idx="13">
                  <c:v>3.0000000000000002E-2</c:v>
                </c:pt>
                <c:pt idx="14">
                  <c:v>3.0000000000000002E-2</c:v>
                </c:pt>
                <c:pt idx="15">
                  <c:v>8.0000000000000043E-2</c:v>
                </c:pt>
                <c:pt idx="16">
                  <c:v>0.12000000000000002</c:v>
                </c:pt>
                <c:pt idx="17">
                  <c:v>2.0000000000000011E-2</c:v>
                </c:pt>
                <c:pt idx="18">
                  <c:v>7.0000000000000021E-2</c:v>
                </c:pt>
                <c:pt idx="19">
                  <c:v>0.05</c:v>
                </c:pt>
                <c:pt idx="20">
                  <c:v>0</c:v>
                </c:pt>
                <c:pt idx="21">
                  <c:v>0.31000000000000016</c:v>
                </c:pt>
                <c:pt idx="22">
                  <c:v>1.0000000000000005E-2</c:v>
                </c:pt>
                <c:pt idx="23">
                  <c:v>0.15000000000000008</c:v>
                </c:pt>
                <c:pt idx="24">
                  <c:v>0.05</c:v>
                </c:pt>
                <c:pt idx="25">
                  <c:v>1.0000000000000005E-2</c:v>
                </c:pt>
                <c:pt idx="26">
                  <c:v>4.0000000000000022E-2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Лист1!$D$6:$D$34</c:f>
              <c:numCache>
                <c:formatCode>0.00</c:formatCode>
                <c:ptCount val="27"/>
                <c:pt idx="0">
                  <c:v>0.13</c:v>
                </c:pt>
                <c:pt idx="1">
                  <c:v>2.0000000000000011E-2</c:v>
                </c:pt>
                <c:pt idx="2">
                  <c:v>0.21000000000000008</c:v>
                </c:pt>
                <c:pt idx="3">
                  <c:v>3.0000000000000002E-2</c:v>
                </c:pt>
                <c:pt idx="4">
                  <c:v>2.0000000000000011E-2</c:v>
                </c:pt>
                <c:pt idx="5">
                  <c:v>4.0000000000000022E-2</c:v>
                </c:pt>
                <c:pt idx="6">
                  <c:v>0.35000000000000014</c:v>
                </c:pt>
                <c:pt idx="7">
                  <c:v>2.0000000000000011E-2</c:v>
                </c:pt>
                <c:pt idx="8">
                  <c:v>8.0000000000000043E-2</c:v>
                </c:pt>
                <c:pt idx="9">
                  <c:v>3.0000000000000002E-2</c:v>
                </c:pt>
                <c:pt idx="10">
                  <c:v>0.73000000000000032</c:v>
                </c:pt>
                <c:pt idx="11">
                  <c:v>4.0000000000000022E-2</c:v>
                </c:pt>
                <c:pt idx="12">
                  <c:v>4.0000000000000022E-2</c:v>
                </c:pt>
                <c:pt idx="13">
                  <c:v>7.0000000000000021E-2</c:v>
                </c:pt>
                <c:pt idx="14">
                  <c:v>0</c:v>
                </c:pt>
                <c:pt idx="15">
                  <c:v>3.0000000000000002E-2</c:v>
                </c:pt>
                <c:pt idx="16">
                  <c:v>0.18000000000000008</c:v>
                </c:pt>
                <c:pt idx="17">
                  <c:v>3.0000000000000002E-2</c:v>
                </c:pt>
                <c:pt idx="18">
                  <c:v>2.0000000000000011E-2</c:v>
                </c:pt>
                <c:pt idx="19">
                  <c:v>6.0000000000000026E-2</c:v>
                </c:pt>
                <c:pt idx="20">
                  <c:v>0</c:v>
                </c:pt>
                <c:pt idx="21">
                  <c:v>0.26</c:v>
                </c:pt>
                <c:pt idx="22">
                  <c:v>1.0000000000000005E-2</c:v>
                </c:pt>
                <c:pt idx="23">
                  <c:v>8.0000000000000043E-2</c:v>
                </c:pt>
                <c:pt idx="24">
                  <c:v>0.18000000000000008</c:v>
                </c:pt>
                <c:pt idx="25">
                  <c:v>1.0000000000000005E-2</c:v>
                </c:pt>
                <c:pt idx="26">
                  <c:v>3.0000000000000002E-2</c:v>
                </c:pt>
              </c:numCache>
            </c:numRef>
          </c:val>
        </c:ser>
        <c:dLbls>
          <c:showVal val="1"/>
        </c:dLbls>
        <c:gapWidth val="40"/>
        <c:overlap val="-10"/>
        <c:axId val="109801472"/>
        <c:axId val="109803008"/>
      </c:barChart>
      <c:catAx>
        <c:axId val="109801472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109803008"/>
        <c:crosses val="autoZero"/>
        <c:auto val="1"/>
        <c:lblAlgn val="ctr"/>
        <c:lblOffset val="100"/>
      </c:catAx>
      <c:valAx>
        <c:axId val="109803008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109801472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2.6104200263264387E-2"/>
          <c:y val="0.94813346707200152"/>
          <c:w val="0.46862283205165606"/>
          <c:h val="5.072761429974007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5"/>
  <c:pivotSource>
    <c:name>[Книга1]Лист1!СводнаяТаблица1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Лист1!$B$6:$B$13</c:f>
              <c:numCache>
                <c:formatCode>0.00</c:formatCode>
                <c:ptCount val="6"/>
                <c:pt idx="0">
                  <c:v>96.649999999999991</c:v>
                </c:pt>
                <c:pt idx="1">
                  <c:v>88.35</c:v>
                </c:pt>
                <c:pt idx="2">
                  <c:v>100</c:v>
                </c:pt>
                <c:pt idx="3">
                  <c:v>89.01</c:v>
                </c:pt>
                <c:pt idx="4">
                  <c:v>100</c:v>
                </c:pt>
                <c:pt idx="5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Лист1!$C$6:$C$13</c:f>
              <c:numCache>
                <c:formatCode>0.00</c:formatCode>
                <c:ptCount val="6"/>
                <c:pt idx="0">
                  <c:v>100</c:v>
                </c:pt>
                <c:pt idx="1">
                  <c:v>88.53</c:v>
                </c:pt>
                <c:pt idx="2">
                  <c:v>100</c:v>
                </c:pt>
                <c:pt idx="3">
                  <c:v>88.04</c:v>
                </c:pt>
                <c:pt idx="4">
                  <c:v>100</c:v>
                </c:pt>
                <c:pt idx="5">
                  <c:v>100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Лист1!$D$6:$D$13</c:f>
              <c:numCache>
                <c:formatCode>0.00</c:formatCode>
                <c:ptCount val="6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89.13</c:v>
                </c:pt>
                <c:pt idx="4">
                  <c:v>100</c:v>
                </c:pt>
                <c:pt idx="5">
                  <c:v>100</c:v>
                </c:pt>
              </c:numCache>
            </c:numRef>
          </c:val>
        </c:ser>
        <c:dLbls>
          <c:showVal val="1"/>
        </c:dLbls>
        <c:gapWidth val="40"/>
        <c:overlap val="-10"/>
        <c:axId val="111132672"/>
        <c:axId val="111134208"/>
      </c:barChart>
      <c:catAx>
        <c:axId val="111132672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111134208"/>
        <c:crosses val="autoZero"/>
        <c:auto val="1"/>
        <c:lblAlgn val="ctr"/>
        <c:lblOffset val="100"/>
      </c:catAx>
      <c:valAx>
        <c:axId val="111134208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111132672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11"/>
          <c:w val="0.7533799607427295"/>
          <c:h val="4.4597412744790857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1"/>
  <c:pivotSource>
    <c:name>[Линейная диаграмма Динамика 3d.xlsx]Динамика1!СводнаяТаблица2</c:name>
    <c:fmtId val="382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  <c:dLbl>
          <c:idx val="0"/>
          <c:showVal val="1"/>
        </c:dLbl>
      </c:pivotFmt>
      <c:pivotFmt>
        <c:idx val="7"/>
        <c:dLbl>
          <c:idx val="0"/>
          <c:showVal val="1"/>
        </c:dLbl>
      </c:pivotFmt>
      <c:pivotFmt>
        <c:idx val="8"/>
        <c:dLbl>
          <c:idx val="0"/>
          <c:showVal val="1"/>
        </c:dLbl>
      </c:pivotFmt>
      <c:pivotFmt>
        <c:idx val="9"/>
      </c:pivotFmt>
      <c:pivotFmt>
        <c:idx val="10"/>
      </c:pivotFmt>
      <c:pivotFmt>
        <c:idx val="11"/>
      </c:pivotFmt>
      <c:pivotFmt>
        <c:idx val="12"/>
        <c:spPr>
          <a:solidFill>
            <a:srgbClr val="C00000"/>
          </a:solidFill>
        </c:spPr>
        <c:marker>
          <c:symbol val="none"/>
        </c:marker>
        <c:dLbl>
          <c:idx val="0"/>
          <c:showVal val="1"/>
        </c:dLbl>
      </c:pivotFmt>
      <c:pivotFmt>
        <c:idx val="13"/>
        <c:dLbl>
          <c:idx val="0"/>
          <c:showPercent val="1"/>
        </c:dLbl>
      </c:pivotFmt>
      <c:pivotFmt>
        <c:idx val="14"/>
        <c:dLbl>
          <c:idx val="0"/>
          <c:showPercent val="1"/>
        </c:dLbl>
      </c:pivotFmt>
      <c:pivotFmt>
        <c:idx val="15"/>
      </c:pivotFmt>
      <c:pivotFmt>
        <c:idx val="16"/>
        <c:spPr>
          <a:solidFill>
            <a:schemeClr val="bg1">
              <a:lumMod val="75000"/>
            </a:schemeClr>
          </a:solidFill>
        </c:spPr>
      </c:pivotFmt>
      <c:pivotFmt>
        <c:idx val="17"/>
        <c:spPr>
          <a:solidFill>
            <a:srgbClr val="92D050"/>
          </a:solidFill>
        </c:spPr>
      </c:pivotFmt>
      <c:pivotFmt>
        <c:idx val="18"/>
        <c:spPr>
          <a:solidFill>
            <a:srgbClr val="C00000"/>
          </a:solidFill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showVal val="1"/>
        </c:dLbl>
      </c:pivotFmt>
      <c:pivotFmt>
        <c:idx val="19"/>
        <c:spPr>
          <a:solidFill>
            <a:srgbClr val="92D050"/>
          </a:solidFill>
        </c:spPr>
      </c:pivotFmt>
      <c:pivotFmt>
        <c:idx val="20"/>
        <c:spPr>
          <a:solidFill>
            <a:schemeClr val="bg1">
              <a:lumMod val="75000"/>
            </a:schemeClr>
          </a:solidFill>
        </c:spPr>
      </c:pivotFmt>
    </c:pivotFmts>
    <c:view3D>
      <c:perspective val="30"/>
    </c:view3D>
    <c:plotArea>
      <c:layout>
        <c:manualLayout>
          <c:layoutTarget val="inner"/>
          <c:xMode val="edge"/>
          <c:yMode val="edge"/>
          <c:x val="8.4931303587051768E-2"/>
          <c:y val="0"/>
          <c:w val="0.91506861111111115"/>
          <c:h val="0.96893593322831073"/>
        </c:manualLayout>
      </c:layout>
      <c:bar3DChart>
        <c:barDir val="col"/>
        <c:grouping val="clustered"/>
        <c:varyColors val="1"/>
        <c:ser>
          <c:idx val="0"/>
          <c:order val="0"/>
          <c:tx>
            <c:strRef>
              <c:f>Динамика1!$B$3</c:f>
              <c:strCache>
                <c:ptCount val="1"/>
                <c:pt idx="0">
                  <c:v>Итог</c:v>
                </c:pt>
              </c:strCache>
            </c:strRef>
          </c:tx>
          <c:spPr>
            <a:solidFill>
              <a:srgbClr val="C00000"/>
            </a:solidFill>
          </c:spPr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chemeClr val="bg1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Динамика1!$A$4:$A$6</c:f>
              <c:strCache>
                <c:ptCount val="3"/>
                <c:pt idx="0">
                  <c:v>Динамика роста</c:v>
                </c:pt>
                <c:pt idx="1">
                  <c:v>Без изменений</c:v>
                </c:pt>
                <c:pt idx="2">
                  <c:v>Динамика снижения</c:v>
                </c:pt>
              </c:strCache>
            </c:strRef>
          </c:cat>
          <c:val>
            <c:numRef>
              <c:f>Динамика1!$B$4:$B$6</c:f>
              <c:numCache>
                <c:formatCode>General</c:formatCode>
                <c:ptCount val="3"/>
                <c:pt idx="0">
                  <c:v>19</c:v>
                </c:pt>
                <c:pt idx="1">
                  <c:v>0</c:v>
                </c:pt>
                <c:pt idx="2">
                  <c:v>14</c:v>
                </c:pt>
              </c:numCache>
            </c:numRef>
          </c:val>
        </c:ser>
        <c:dLbls>
          <c:showVal val="1"/>
        </c:dLbls>
        <c:gapWidth val="100"/>
        <c:shape val="cylinder"/>
        <c:axId val="57714944"/>
        <c:axId val="57713408"/>
        <c:axId val="0"/>
      </c:bar3DChart>
      <c:valAx>
        <c:axId val="57713408"/>
        <c:scaling>
          <c:orientation val="minMax"/>
          <c:max val="33"/>
          <c:min val="0"/>
        </c:scaling>
        <c:axPos val="l"/>
        <c:majorGridlines/>
        <c:numFmt formatCode="General" sourceLinked="1"/>
        <c:tickLblPos val="nextTo"/>
        <c:crossAx val="57714944"/>
        <c:crosses val="autoZero"/>
        <c:crossBetween val="between"/>
      </c:valAx>
      <c:catAx>
        <c:axId val="57714944"/>
        <c:scaling>
          <c:orientation val="minMax"/>
        </c:scaling>
        <c:axPos val="b"/>
        <c:majorTickMark val="none"/>
        <c:tickLblPos val="none"/>
        <c:crossAx val="57713408"/>
        <c:crossesAt val="0"/>
        <c:auto val="1"/>
        <c:lblAlgn val="ctr"/>
        <c:lblOffset val="100"/>
      </c:catAx>
      <c:dTable>
        <c:showHorzBorder val="1"/>
        <c:showVertBorder val="1"/>
        <c:showOutline val="1"/>
      </c:dTable>
    </c:plotArea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</c14:pivotOptions>
    </c:ext>
  </c:extLst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1"/>
  <c:pivotSource>
    <c:name>[Книга1]Динамика1!СводнаяТаблица2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  <c:dLbl>
          <c:idx val="0"/>
          <c:showVal val="1"/>
        </c:dLbl>
      </c:pivotFmt>
      <c:pivotFmt>
        <c:idx val="7"/>
        <c:dLbl>
          <c:idx val="0"/>
          <c:showVal val="1"/>
        </c:dLbl>
      </c:pivotFmt>
      <c:pivotFmt>
        <c:idx val="8"/>
        <c:dLbl>
          <c:idx val="0"/>
          <c:showVal val="1"/>
        </c:dLbl>
      </c:pivotFmt>
      <c:pivotFmt>
        <c:idx val="9"/>
      </c:pivotFmt>
      <c:pivotFmt>
        <c:idx val="10"/>
      </c:pivotFmt>
      <c:pivotFmt>
        <c:idx val="11"/>
      </c:pivotFmt>
      <c:pivotFmt>
        <c:idx val="12"/>
        <c:spPr>
          <a:solidFill>
            <a:srgbClr val="C00000"/>
          </a:solidFill>
        </c:spPr>
        <c:marker>
          <c:symbol val="none"/>
        </c:marker>
        <c:dLbl>
          <c:idx val="0"/>
          <c:showVal val="1"/>
        </c:dLbl>
      </c:pivotFmt>
      <c:pivotFmt>
        <c:idx val="13"/>
        <c:dLbl>
          <c:idx val="0"/>
          <c:showPercent val="1"/>
        </c:dLbl>
      </c:pivotFmt>
      <c:pivotFmt>
        <c:idx val="14"/>
        <c:dLbl>
          <c:idx val="0"/>
          <c:showPercent val="1"/>
        </c:dLbl>
      </c:pivotFmt>
      <c:pivotFmt>
        <c:idx val="15"/>
      </c:pivotFmt>
      <c:pivotFmt>
        <c:idx val="16"/>
        <c:spPr>
          <a:solidFill>
            <a:schemeClr val="bg1">
              <a:lumMod val="75000"/>
            </a:schemeClr>
          </a:solidFill>
        </c:spPr>
      </c:pivotFmt>
      <c:pivotFmt>
        <c:idx val="17"/>
        <c:spPr>
          <a:solidFill>
            <a:srgbClr val="92D050"/>
          </a:solidFill>
        </c:spPr>
      </c:pivotFmt>
      <c:pivotFmt>
        <c:idx val="18"/>
        <c:spPr>
          <a:solidFill>
            <a:srgbClr val="C00000"/>
          </a:solidFill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showVal val="1"/>
        </c:dLbl>
      </c:pivotFmt>
      <c:pivotFmt>
        <c:idx val="19"/>
        <c:spPr>
          <a:solidFill>
            <a:srgbClr val="92D050"/>
          </a:solidFill>
        </c:spPr>
      </c:pivotFmt>
      <c:pivotFmt>
        <c:idx val="20"/>
        <c:spPr>
          <a:solidFill>
            <a:schemeClr val="bg1">
              <a:lumMod val="75000"/>
            </a:schemeClr>
          </a:solidFill>
        </c:spPr>
      </c:pivotFmt>
    </c:pivotFmts>
    <c:view3D>
      <c:perspective val="30"/>
    </c:view3D>
    <c:plotArea>
      <c:layout>
        <c:manualLayout>
          <c:layoutTarget val="inner"/>
          <c:xMode val="edge"/>
          <c:yMode val="edge"/>
          <c:x val="8.4931303587051768E-2"/>
          <c:y val="0"/>
          <c:w val="0.91506861111111115"/>
          <c:h val="0.96893593322831051"/>
        </c:manualLayout>
      </c:layout>
      <c:bar3DChart>
        <c:barDir val="col"/>
        <c:grouping val="clustered"/>
        <c:varyColors val="1"/>
        <c:ser>
          <c:idx val="0"/>
          <c:order val="0"/>
          <c:tx>
            <c:strRef>
              <c:f>Динамика1!$B$3</c:f>
              <c:strCache>
                <c:ptCount val="1"/>
                <c:pt idx="0">
                  <c:v>Итог</c:v>
                </c:pt>
              </c:strCache>
            </c:strRef>
          </c:tx>
          <c:spPr>
            <a:solidFill>
              <a:srgbClr val="C00000"/>
            </a:solidFill>
          </c:spPr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chemeClr val="bg1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Динамика1!$A$4:$A$6</c:f>
              <c:strCache>
                <c:ptCount val="3"/>
                <c:pt idx="0">
                  <c:v>Динамика роста</c:v>
                </c:pt>
                <c:pt idx="1">
                  <c:v>Без изменений</c:v>
                </c:pt>
                <c:pt idx="2">
                  <c:v>Динамика снижения</c:v>
                </c:pt>
              </c:strCache>
            </c:strRef>
          </c:cat>
          <c:val>
            <c:numRef>
              <c:f>Динамика1!$B$4:$B$6</c:f>
              <c:numCache>
                <c:formatCode>General</c:formatCode>
                <c:ptCount val="3"/>
                <c:pt idx="0">
                  <c:v>8</c:v>
                </c:pt>
                <c:pt idx="1">
                  <c:v>25</c:v>
                </c:pt>
                <c:pt idx="2">
                  <c:v>0</c:v>
                </c:pt>
              </c:numCache>
            </c:numRef>
          </c:val>
        </c:ser>
        <c:dLbls>
          <c:showVal val="1"/>
        </c:dLbls>
        <c:gapWidth val="100"/>
        <c:shape val="cylinder"/>
        <c:axId val="110070400"/>
        <c:axId val="110068864"/>
        <c:axId val="0"/>
      </c:bar3DChart>
      <c:valAx>
        <c:axId val="110068864"/>
        <c:scaling>
          <c:orientation val="minMax"/>
          <c:max val="33"/>
          <c:min val="0"/>
        </c:scaling>
        <c:axPos val="l"/>
        <c:majorGridlines/>
        <c:numFmt formatCode="General" sourceLinked="1"/>
        <c:tickLblPos val="nextTo"/>
        <c:crossAx val="110070400"/>
        <c:crosses val="autoZero"/>
        <c:crossBetween val="between"/>
      </c:valAx>
      <c:catAx>
        <c:axId val="110070400"/>
        <c:scaling>
          <c:orientation val="minMax"/>
        </c:scaling>
        <c:axPos val="b"/>
        <c:majorTickMark val="none"/>
        <c:tickLblPos val="none"/>
        <c:crossAx val="110068864"/>
        <c:crossesAt val="0"/>
        <c:auto val="1"/>
        <c:lblAlgn val="ctr"/>
        <c:lblOffset val="100"/>
      </c:catAx>
      <c:dTable>
        <c:showHorzBorder val="1"/>
        <c:showVertBorder val="1"/>
        <c:showOutline val="1"/>
      </c:dTable>
    </c:plotArea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</c14:pivotOptions>
    </c:ext>
  </c:extLst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pivotSource>
    <c:name>[сводный отчет - графики линейные.xlsx]Лист1!СводнаяТаблица1</c:name>
    <c:fmtId val="19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Лист1!$B$6:$B$34</c:f>
              <c:numCache>
                <c:formatCode>0.00</c:formatCode>
                <c:ptCount val="27"/>
                <c:pt idx="0">
                  <c:v>81.3</c:v>
                </c:pt>
                <c:pt idx="1">
                  <c:v>67.2</c:v>
                </c:pt>
                <c:pt idx="2">
                  <c:v>65.2</c:v>
                </c:pt>
                <c:pt idx="3">
                  <c:v>87.2</c:v>
                </c:pt>
                <c:pt idx="4">
                  <c:v>51.3</c:v>
                </c:pt>
                <c:pt idx="5">
                  <c:v>76.3</c:v>
                </c:pt>
                <c:pt idx="6">
                  <c:v>70.099999999999994</c:v>
                </c:pt>
                <c:pt idx="7">
                  <c:v>47.6</c:v>
                </c:pt>
                <c:pt idx="8">
                  <c:v>63.4</c:v>
                </c:pt>
                <c:pt idx="9">
                  <c:v>53.1</c:v>
                </c:pt>
                <c:pt idx="10">
                  <c:v>56.8</c:v>
                </c:pt>
                <c:pt idx="11">
                  <c:v>62.7</c:v>
                </c:pt>
                <c:pt idx="12">
                  <c:v>63.2</c:v>
                </c:pt>
                <c:pt idx="13">
                  <c:v>72.599999999999994</c:v>
                </c:pt>
                <c:pt idx="14">
                  <c:v>89.2</c:v>
                </c:pt>
                <c:pt idx="15">
                  <c:v>75.3</c:v>
                </c:pt>
                <c:pt idx="16">
                  <c:v>54.8</c:v>
                </c:pt>
                <c:pt idx="17">
                  <c:v>74.8</c:v>
                </c:pt>
                <c:pt idx="18">
                  <c:v>71.2</c:v>
                </c:pt>
                <c:pt idx="19">
                  <c:v>81.099999999999994</c:v>
                </c:pt>
                <c:pt idx="20">
                  <c:v>62.7</c:v>
                </c:pt>
                <c:pt idx="21">
                  <c:v>58.3</c:v>
                </c:pt>
                <c:pt idx="22">
                  <c:v>53.7</c:v>
                </c:pt>
                <c:pt idx="23">
                  <c:v>67.099999999999994</c:v>
                </c:pt>
                <c:pt idx="24">
                  <c:v>69.3</c:v>
                </c:pt>
                <c:pt idx="25">
                  <c:v>76.5</c:v>
                </c:pt>
                <c:pt idx="26">
                  <c:v>78.2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Лист1!$C$6:$C$34</c:f>
              <c:numCache>
                <c:formatCode>0.00</c:formatCode>
                <c:ptCount val="27"/>
                <c:pt idx="0">
                  <c:v>53.5</c:v>
                </c:pt>
                <c:pt idx="1">
                  <c:v>40.800000000000004</c:v>
                </c:pt>
                <c:pt idx="2">
                  <c:v>59.4</c:v>
                </c:pt>
                <c:pt idx="3">
                  <c:v>70.8</c:v>
                </c:pt>
                <c:pt idx="4">
                  <c:v>56.6</c:v>
                </c:pt>
                <c:pt idx="5">
                  <c:v>76.599999999999994</c:v>
                </c:pt>
                <c:pt idx="6">
                  <c:v>77.900000000000006</c:v>
                </c:pt>
                <c:pt idx="7">
                  <c:v>75.2</c:v>
                </c:pt>
                <c:pt idx="8">
                  <c:v>63</c:v>
                </c:pt>
                <c:pt idx="9">
                  <c:v>65.2</c:v>
                </c:pt>
                <c:pt idx="10">
                  <c:v>25</c:v>
                </c:pt>
                <c:pt idx="11">
                  <c:v>57.3</c:v>
                </c:pt>
                <c:pt idx="12">
                  <c:v>39.1</c:v>
                </c:pt>
                <c:pt idx="13">
                  <c:v>27.3</c:v>
                </c:pt>
                <c:pt idx="14">
                  <c:v>74.8</c:v>
                </c:pt>
                <c:pt idx="15">
                  <c:v>36.200000000000003</c:v>
                </c:pt>
                <c:pt idx="16">
                  <c:v>60.7</c:v>
                </c:pt>
                <c:pt idx="17">
                  <c:v>52.8</c:v>
                </c:pt>
                <c:pt idx="18">
                  <c:v>47.7</c:v>
                </c:pt>
                <c:pt idx="19">
                  <c:v>72.3</c:v>
                </c:pt>
                <c:pt idx="20">
                  <c:v>81</c:v>
                </c:pt>
                <c:pt idx="21">
                  <c:v>39.6</c:v>
                </c:pt>
                <c:pt idx="22">
                  <c:v>63.1</c:v>
                </c:pt>
                <c:pt idx="23">
                  <c:v>35.200000000000003</c:v>
                </c:pt>
                <c:pt idx="24">
                  <c:v>45.9</c:v>
                </c:pt>
                <c:pt idx="25">
                  <c:v>52.1</c:v>
                </c:pt>
                <c:pt idx="26">
                  <c:v>63.2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Лист1!$D$6:$D$34</c:f>
              <c:numCache>
                <c:formatCode>0.00</c:formatCode>
                <c:ptCount val="27"/>
                <c:pt idx="0">
                  <c:v>67.5</c:v>
                </c:pt>
                <c:pt idx="1">
                  <c:v>44.6</c:v>
                </c:pt>
                <c:pt idx="2">
                  <c:v>66.099999999999994</c:v>
                </c:pt>
                <c:pt idx="3">
                  <c:v>83.1</c:v>
                </c:pt>
                <c:pt idx="4">
                  <c:v>73.599999999999994</c:v>
                </c:pt>
                <c:pt idx="5">
                  <c:v>57.2</c:v>
                </c:pt>
                <c:pt idx="6">
                  <c:v>76.099999999999994</c:v>
                </c:pt>
                <c:pt idx="7">
                  <c:v>70.2</c:v>
                </c:pt>
                <c:pt idx="8">
                  <c:v>66.5</c:v>
                </c:pt>
                <c:pt idx="9">
                  <c:v>50.1</c:v>
                </c:pt>
                <c:pt idx="10">
                  <c:v>61.9</c:v>
                </c:pt>
                <c:pt idx="11">
                  <c:v>48.3</c:v>
                </c:pt>
                <c:pt idx="12">
                  <c:v>79.3</c:v>
                </c:pt>
                <c:pt idx="13">
                  <c:v>69.099999999999994</c:v>
                </c:pt>
                <c:pt idx="14">
                  <c:v>74</c:v>
                </c:pt>
                <c:pt idx="15">
                  <c:v>36.700000000000003</c:v>
                </c:pt>
                <c:pt idx="16">
                  <c:v>46.3</c:v>
                </c:pt>
                <c:pt idx="17">
                  <c:v>72.900000000000006</c:v>
                </c:pt>
                <c:pt idx="18">
                  <c:v>24.6</c:v>
                </c:pt>
                <c:pt idx="19">
                  <c:v>45</c:v>
                </c:pt>
                <c:pt idx="20">
                  <c:v>76.900000000000006</c:v>
                </c:pt>
                <c:pt idx="21">
                  <c:v>72.599999999999994</c:v>
                </c:pt>
                <c:pt idx="22">
                  <c:v>61.5</c:v>
                </c:pt>
                <c:pt idx="23">
                  <c:v>62</c:v>
                </c:pt>
                <c:pt idx="24">
                  <c:v>64.099999999999994</c:v>
                </c:pt>
                <c:pt idx="25">
                  <c:v>70.2</c:v>
                </c:pt>
                <c:pt idx="26">
                  <c:v>49</c:v>
                </c:pt>
              </c:numCache>
            </c:numRef>
          </c:val>
        </c:ser>
        <c:dLbls>
          <c:showVal val="1"/>
        </c:dLbls>
        <c:gapWidth val="40"/>
        <c:overlap val="-10"/>
        <c:axId val="61374848"/>
        <c:axId val="61376384"/>
      </c:barChart>
      <c:catAx>
        <c:axId val="61374848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61376384"/>
        <c:crosses val="autoZero"/>
        <c:auto val="1"/>
        <c:lblAlgn val="ctr"/>
        <c:lblOffset val="100"/>
      </c:catAx>
      <c:valAx>
        <c:axId val="61376384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61374848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11"/>
          <c:w val="0.7533799607427295"/>
          <c:h val="4.4597412744790857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pivotSource>
    <c:name>[сводный отчет - графики линейные.xlsx]Лист1!СводнаяТаблица1</c:name>
    <c:fmtId val="193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Лист1!$B$6:$B$34</c:f>
              <c:numCache>
                <c:formatCode>0.00</c:formatCode>
                <c:ptCount val="27"/>
                <c:pt idx="0">
                  <c:v>81.3</c:v>
                </c:pt>
                <c:pt idx="1">
                  <c:v>67.2</c:v>
                </c:pt>
                <c:pt idx="2">
                  <c:v>65.2</c:v>
                </c:pt>
                <c:pt idx="3">
                  <c:v>87.2</c:v>
                </c:pt>
                <c:pt idx="4">
                  <c:v>51.3</c:v>
                </c:pt>
                <c:pt idx="5">
                  <c:v>76.3</c:v>
                </c:pt>
                <c:pt idx="6">
                  <c:v>70.099999999999994</c:v>
                </c:pt>
                <c:pt idx="7">
                  <c:v>47.6</c:v>
                </c:pt>
                <c:pt idx="8">
                  <c:v>63.4</c:v>
                </c:pt>
                <c:pt idx="9">
                  <c:v>53.1</c:v>
                </c:pt>
                <c:pt idx="10">
                  <c:v>56.8</c:v>
                </c:pt>
                <c:pt idx="11">
                  <c:v>62.7</c:v>
                </c:pt>
                <c:pt idx="12">
                  <c:v>63.2</c:v>
                </c:pt>
                <c:pt idx="13">
                  <c:v>72.599999999999994</c:v>
                </c:pt>
                <c:pt idx="14">
                  <c:v>89.2</c:v>
                </c:pt>
                <c:pt idx="15">
                  <c:v>75.3</c:v>
                </c:pt>
                <c:pt idx="16">
                  <c:v>54.8</c:v>
                </c:pt>
                <c:pt idx="17">
                  <c:v>74.8</c:v>
                </c:pt>
                <c:pt idx="18">
                  <c:v>71.2</c:v>
                </c:pt>
                <c:pt idx="19">
                  <c:v>81.099999999999994</c:v>
                </c:pt>
                <c:pt idx="20">
                  <c:v>62.7</c:v>
                </c:pt>
                <c:pt idx="21">
                  <c:v>58.3</c:v>
                </c:pt>
                <c:pt idx="22">
                  <c:v>53.7</c:v>
                </c:pt>
                <c:pt idx="23">
                  <c:v>67.099999999999994</c:v>
                </c:pt>
                <c:pt idx="24">
                  <c:v>69.3</c:v>
                </c:pt>
                <c:pt idx="25">
                  <c:v>76.5</c:v>
                </c:pt>
                <c:pt idx="26">
                  <c:v>78.2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Лист1!$C$6:$C$34</c:f>
              <c:numCache>
                <c:formatCode>0.00</c:formatCode>
                <c:ptCount val="27"/>
                <c:pt idx="0">
                  <c:v>53.5</c:v>
                </c:pt>
                <c:pt idx="1">
                  <c:v>40.800000000000004</c:v>
                </c:pt>
                <c:pt idx="2">
                  <c:v>59.4</c:v>
                </c:pt>
                <c:pt idx="3">
                  <c:v>70.8</c:v>
                </c:pt>
                <c:pt idx="4">
                  <c:v>56.6</c:v>
                </c:pt>
                <c:pt idx="5">
                  <c:v>76.599999999999994</c:v>
                </c:pt>
                <c:pt idx="6">
                  <c:v>77.900000000000006</c:v>
                </c:pt>
                <c:pt idx="7">
                  <c:v>75.2</c:v>
                </c:pt>
                <c:pt idx="8">
                  <c:v>63</c:v>
                </c:pt>
                <c:pt idx="9">
                  <c:v>65.2</c:v>
                </c:pt>
                <c:pt idx="10">
                  <c:v>25</c:v>
                </c:pt>
                <c:pt idx="11">
                  <c:v>57.3</c:v>
                </c:pt>
                <c:pt idx="12">
                  <c:v>39.1</c:v>
                </c:pt>
                <c:pt idx="13">
                  <c:v>27.3</c:v>
                </c:pt>
                <c:pt idx="14">
                  <c:v>74.8</c:v>
                </c:pt>
                <c:pt idx="15">
                  <c:v>36.200000000000003</c:v>
                </c:pt>
                <c:pt idx="16">
                  <c:v>60.7</c:v>
                </c:pt>
                <c:pt idx="17">
                  <c:v>52.8</c:v>
                </c:pt>
                <c:pt idx="18">
                  <c:v>47.7</c:v>
                </c:pt>
                <c:pt idx="19">
                  <c:v>72.3</c:v>
                </c:pt>
                <c:pt idx="20">
                  <c:v>81</c:v>
                </c:pt>
                <c:pt idx="21">
                  <c:v>39.6</c:v>
                </c:pt>
                <c:pt idx="22">
                  <c:v>63.1</c:v>
                </c:pt>
                <c:pt idx="23">
                  <c:v>35.200000000000003</c:v>
                </c:pt>
                <c:pt idx="24">
                  <c:v>45.9</c:v>
                </c:pt>
                <c:pt idx="25">
                  <c:v>52.1</c:v>
                </c:pt>
                <c:pt idx="26">
                  <c:v>63.2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Лист1!$D$6:$D$34</c:f>
              <c:numCache>
                <c:formatCode>0.00</c:formatCode>
                <c:ptCount val="27"/>
                <c:pt idx="0">
                  <c:v>67.5</c:v>
                </c:pt>
                <c:pt idx="1">
                  <c:v>44.6</c:v>
                </c:pt>
                <c:pt idx="2">
                  <c:v>66.099999999999994</c:v>
                </c:pt>
                <c:pt idx="3">
                  <c:v>83.1</c:v>
                </c:pt>
                <c:pt idx="4">
                  <c:v>73.599999999999994</c:v>
                </c:pt>
                <c:pt idx="5">
                  <c:v>57.2</c:v>
                </c:pt>
                <c:pt idx="6">
                  <c:v>76.099999999999994</c:v>
                </c:pt>
                <c:pt idx="7">
                  <c:v>70.2</c:v>
                </c:pt>
                <c:pt idx="8">
                  <c:v>66.5</c:v>
                </c:pt>
                <c:pt idx="9">
                  <c:v>50.1</c:v>
                </c:pt>
                <c:pt idx="10">
                  <c:v>61.9</c:v>
                </c:pt>
                <c:pt idx="11">
                  <c:v>48.3</c:v>
                </c:pt>
                <c:pt idx="12">
                  <c:v>79.3</c:v>
                </c:pt>
                <c:pt idx="13">
                  <c:v>69.099999999999994</c:v>
                </c:pt>
                <c:pt idx="14">
                  <c:v>74</c:v>
                </c:pt>
                <c:pt idx="15">
                  <c:v>36.700000000000003</c:v>
                </c:pt>
                <c:pt idx="16">
                  <c:v>46.3</c:v>
                </c:pt>
                <c:pt idx="17">
                  <c:v>72.900000000000006</c:v>
                </c:pt>
                <c:pt idx="18">
                  <c:v>24.6</c:v>
                </c:pt>
                <c:pt idx="19">
                  <c:v>45</c:v>
                </c:pt>
                <c:pt idx="20">
                  <c:v>76.900000000000006</c:v>
                </c:pt>
                <c:pt idx="21">
                  <c:v>72.599999999999994</c:v>
                </c:pt>
                <c:pt idx="22">
                  <c:v>61.5</c:v>
                </c:pt>
                <c:pt idx="23">
                  <c:v>62</c:v>
                </c:pt>
                <c:pt idx="24">
                  <c:v>64.099999999999994</c:v>
                </c:pt>
                <c:pt idx="25">
                  <c:v>70.2</c:v>
                </c:pt>
                <c:pt idx="26">
                  <c:v>49</c:v>
                </c:pt>
              </c:numCache>
            </c:numRef>
          </c:val>
        </c:ser>
        <c:dLbls>
          <c:showVal val="1"/>
        </c:dLbls>
        <c:gapWidth val="40"/>
        <c:overlap val="-10"/>
        <c:axId val="61468672"/>
        <c:axId val="61470208"/>
      </c:barChart>
      <c:catAx>
        <c:axId val="61468672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61470208"/>
        <c:crosses val="autoZero"/>
        <c:auto val="1"/>
        <c:lblAlgn val="ctr"/>
        <c:lblOffset val="100"/>
      </c:catAx>
      <c:valAx>
        <c:axId val="61470208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61468672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11"/>
          <c:w val="0.7533799607427295"/>
          <c:h val="4.4597412744790857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7"/>
  <c:pivotSource>
    <c:name>[Книга1]Динамика1!СводнаяТаблица2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  <c:spPr>
          <a:solidFill>
            <a:schemeClr val="accent2"/>
          </a:solidFill>
          <a:scene3d>
            <a:camera prst="orthographicFront"/>
            <a:lightRig rig="threePt" dir="t">
              <a:rot lat="0" lon="0" rev="1200000"/>
            </a:lightRig>
          </a:scene3d>
          <a:sp3d>
            <a:bevelT w="25400" h="25400" prst="convex"/>
            <a:bevelB w="25400" h="25400" prst="convex"/>
          </a:sp3d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showVal val="1"/>
        </c:dLbl>
      </c:pivotFmt>
      <c:pivotFmt>
        <c:idx val="7"/>
        <c:spPr>
          <a:solidFill>
            <a:schemeClr val="bg1">
              <a:lumMod val="75000"/>
            </a:schemeClr>
          </a:solidFill>
          <a:scene3d>
            <a:camera prst="orthographicFront"/>
            <a:lightRig rig="threePt" dir="t">
              <a:rot lat="0" lon="0" rev="1200000"/>
            </a:lightRig>
          </a:scene3d>
          <a:sp3d prstMaterial="dkEdge">
            <a:bevelT w="25400" h="25400" prst="convex"/>
            <a:bevelB w="25400" h="25400" prst="convex"/>
          </a:sp3d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showVal val="1"/>
        </c:dLbl>
      </c:pivotFmt>
      <c:pivotFmt>
        <c:idx val="8"/>
        <c:spPr>
          <a:solidFill>
            <a:srgbClr val="92D050"/>
          </a:solidFill>
          <a:effectLst/>
          <a:scene3d>
            <a:camera prst="orthographicFront"/>
            <a:lightRig rig="threePt" dir="t">
              <a:rot lat="0" lon="0" rev="1200000"/>
            </a:lightRig>
          </a:scene3d>
          <a:sp3d prstMaterial="dkEdge">
            <a:bevelT w="25400" h="25400" prst="convex"/>
            <a:bevelB w="25400" h="25400" prst="convex"/>
          </a:sp3d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showVal val="1"/>
        </c:dLbl>
      </c:pivotFmt>
      <c:pivotFmt>
        <c:idx val="9"/>
      </c:pivotFmt>
      <c:pivotFmt>
        <c:idx val="10"/>
      </c:pivotFmt>
      <c:pivotFmt>
        <c:idx val="11"/>
        <c:spPr>
          <a:solidFill>
            <a:schemeClr val="accent2"/>
          </a:solidFill>
          <a:scene3d>
            <a:camera prst="orthographicFront"/>
            <a:lightRig rig="threePt" dir="t">
              <a:rot lat="0" lon="0" rev="1200000"/>
            </a:lightRig>
          </a:scene3d>
          <a:sp3d prstMaterial="dkEdge">
            <a:bevelT w="25400" h="25400" prst="convex"/>
            <a:bevelB w="25400" h="25400" prst="convex"/>
          </a:sp3d>
        </c:spPr>
      </c:pivotFmt>
      <c:pivotFmt>
        <c:idx val="12"/>
        <c:spPr>
          <a:solidFill>
            <a:srgbClr val="92D050"/>
          </a:solidFill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showVal val="1"/>
          <c:showPercent val="1"/>
          <c:separator>
</c:separator>
        </c:dLbl>
      </c:pivotFmt>
      <c:pivotFmt>
        <c:idx val="13"/>
        <c:spPr>
          <a:solidFill>
            <a:schemeClr val="bg1">
              <a:lumMod val="75000"/>
            </a:schemeClr>
          </a:solidFill>
          <a:scene3d>
            <a:camera prst="orthographicFront"/>
            <a:lightRig rig="threePt" dir="t">
              <a:rot lat="0" lon="0" rev="1200000"/>
            </a:lightRig>
          </a:scene3d>
          <a:sp3d prstMaterial="dkEdge">
            <a:bevelT w="25400" h="25400" prst="convex"/>
            <a:bevelB w="25400" h="25400" prst="convex"/>
          </a:sp3d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showPercent val="1"/>
        </c:dLbl>
      </c:pivotFmt>
      <c:pivotFmt>
        <c:idx val="14"/>
        <c:spPr>
          <a:solidFill>
            <a:schemeClr val="accent2"/>
          </a:solidFill>
          <a:scene3d>
            <a:camera prst="orthographicFront"/>
            <a:lightRig rig="threePt" dir="t">
              <a:rot lat="0" lon="0" rev="1200000"/>
            </a:lightRig>
          </a:scene3d>
          <a:sp3d>
            <a:bevelT w="25400" h="25400" prst="convex"/>
            <a:bevelB w="25400" h="25400" prst="convex"/>
          </a:sp3d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showPercent val="1"/>
        </c:dLbl>
      </c:pivotFmt>
      <c:pivotFmt>
        <c:idx val="15"/>
        <c:spPr>
          <a:solidFill>
            <a:srgbClr val="C00000"/>
          </a:solidFill>
        </c:spPr>
      </c:pivotFmt>
      <c:pivotFmt>
        <c:idx val="16"/>
        <c:spPr>
          <a:solidFill>
            <a:schemeClr val="bg1">
              <a:lumMod val="75000"/>
            </a:schemeClr>
          </a:solidFill>
        </c:spPr>
      </c:pivotFmt>
      <c:pivotFmt>
        <c:idx val="17"/>
        <c:spPr>
          <a:solidFill>
            <a:srgbClr val="92D050"/>
          </a:solidFill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showVal val="1"/>
          <c:showPercent val="1"/>
          <c:separator>
</c:separator>
        </c:dLbl>
      </c:pivotFmt>
      <c:pivotFmt>
        <c:idx val="18"/>
        <c:spPr>
          <a:solidFill>
            <a:schemeClr val="bg1">
              <a:lumMod val="75000"/>
            </a:schemeClr>
          </a:solidFill>
        </c:spPr>
      </c:pivotFmt>
      <c:pivotFmt>
        <c:idx val="19"/>
        <c:spPr>
          <a:solidFill>
            <a:srgbClr val="C00000"/>
          </a:solidFill>
        </c:spPr>
      </c:pivotFmt>
    </c:pivotFmts>
    <c:plotArea>
      <c:layout>
        <c:manualLayout>
          <c:layoutTarget val="inner"/>
          <c:xMode val="edge"/>
          <c:yMode val="edge"/>
          <c:x val="8.4931303587051768E-2"/>
          <c:y val="0"/>
          <c:w val="0.44958600174978286"/>
          <c:h val="0.96893593322830929"/>
        </c:manualLayout>
      </c:layout>
      <c:pieChart>
        <c:ser>
          <c:idx val="0"/>
          <c:order val="0"/>
          <c:tx>
            <c:strRef>
              <c:f>Динамика1!$B$3</c:f>
              <c:strCache>
                <c:ptCount val="1"/>
                <c:pt idx="0">
                  <c:v>Итог</c:v>
                </c:pt>
              </c:strCache>
            </c:strRef>
          </c:tx>
          <c:spPr>
            <a:solidFill>
              <a:srgbClr val="92D050"/>
            </a:solidFill>
          </c:spPr>
          <c:dPt>
            <c:idx val="1"/>
            <c:spPr>
              <a:solidFill>
                <a:schemeClr val="bg1">
                  <a:lumMod val="75000"/>
                </a:schemeClr>
              </a:solidFill>
            </c:spPr>
          </c:dPt>
          <c:dPt>
            <c:idx val="2"/>
            <c:spPr>
              <a:solidFill>
                <a:srgbClr val="C00000"/>
              </a:solidFill>
            </c:spPr>
          </c:dPt>
          <c:dLbls>
            <c:txPr>
              <a:bodyPr/>
              <a:lstStyle/>
              <a:p>
                <a:pPr>
                  <a:defRPr/>
                </a:pPr>
                <a:endParaRPr lang="ru-RU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Динамика1!$A$4:$A$6</c:f>
              <c:strCache>
                <c:ptCount val="3"/>
                <c:pt idx="0">
                  <c:v>Динамика роста</c:v>
                </c:pt>
                <c:pt idx="1">
                  <c:v>Без изменений</c:v>
                </c:pt>
                <c:pt idx="2">
                  <c:v>Динамика снижения</c:v>
                </c:pt>
              </c:strCache>
            </c:strRef>
          </c:cat>
          <c:val>
            <c:numRef>
              <c:f>Динамика1!$B$4:$B$6</c:f>
              <c:numCache>
                <c:formatCode>General</c:formatCode>
                <c:ptCount val="3"/>
                <c:pt idx="0">
                  <c:v>7</c:v>
                </c:pt>
                <c:pt idx="1">
                  <c:v>10</c:v>
                </c:pt>
                <c:pt idx="2">
                  <c:v>7</c:v>
                </c:pt>
              </c:numCache>
            </c:numRef>
          </c:val>
        </c:ser>
        <c:dLbls>
          <c:showPercent val="1"/>
        </c:dLbls>
        <c:firstSliceAng val="20"/>
      </c:pieChart>
      <c:spPr>
        <a:noFill/>
        <a:ln>
          <a:noFill/>
        </a:ln>
        <a:scene3d>
          <a:camera prst="orthographicFront"/>
          <a:lightRig rig="threePt" dir="t"/>
        </a:scene3d>
      </c:spPr>
    </c:plotArea>
    <c:legend>
      <c:legendPos val="t"/>
      <c:layout>
        <c:manualLayout>
          <c:xMode val="edge"/>
          <c:yMode val="edge"/>
          <c:x val="0.55999608051737171"/>
          <c:y val="8.1824045508822316E-2"/>
          <c:w val="0.40127917660323376"/>
          <c:h val="0.57342706624794459"/>
        </c:manualLayout>
      </c:layout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zero"/>
  </c:chart>
  <c:spPr>
    <a:ln>
      <a:noFill/>
    </a:ln>
    <a:effectLst/>
  </c:spPr>
  <c:externalData r:id="rId1"/>
  <c:extLst>
    <c:ext xmlns:c14="http://schemas.microsoft.com/office/drawing/2007/8/2/chart" uri="{781A3756-C4B2-4CAC-9D66-4F8BD8637D16}">
      <c14:pivotOptions>
        <c14:dropZoneCategories val="1"/>
        <c14:dropZoneSeries val="1"/>
      </c14:pivotOptions>
    </c:ext>
  </c:extLst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5"/>
  <c:pivotSource>
    <c:name>[Книга1]Лист1!СводнаяТаблица1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Лист1!$A$6:$A$41</c:f>
              <c:multiLvlStrCache>
                <c:ptCount val="33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  <c:pt idx="6">
                    <c:v>Брасовский </c:v>
                  </c:pt>
                  <c:pt idx="7">
                    <c:v>Брянский </c:v>
                  </c:pt>
                  <c:pt idx="8">
                    <c:v>Выгоничский </c:v>
                  </c:pt>
                  <c:pt idx="9">
                    <c:v>Гордеевский </c:v>
                  </c:pt>
                  <c:pt idx="10">
                    <c:v>Дубровский </c:v>
                  </c:pt>
                  <c:pt idx="11">
                    <c:v>Дятьковский </c:v>
                  </c:pt>
                  <c:pt idx="12">
                    <c:v>Жирятинский </c:v>
                  </c:pt>
                  <c:pt idx="13">
                    <c:v>Жуковский </c:v>
                  </c:pt>
                  <c:pt idx="14">
                    <c:v>Злынковский </c:v>
                  </c:pt>
                  <c:pt idx="15">
                    <c:v>Карачевский </c:v>
                  </c:pt>
                  <c:pt idx="16">
                    <c:v>Клетнянский </c:v>
                  </c:pt>
                  <c:pt idx="17">
                    <c:v>Климовский </c:v>
                  </c:pt>
                  <c:pt idx="18">
                    <c:v>Клинцовский </c:v>
                  </c:pt>
                  <c:pt idx="19">
                    <c:v>Комаричский </c:v>
                  </c:pt>
                  <c:pt idx="20">
                    <c:v>Красногорский </c:v>
                  </c:pt>
                  <c:pt idx="21">
                    <c:v>Мглинский </c:v>
                  </c:pt>
                  <c:pt idx="22">
                    <c:v>Навлинский </c:v>
                  </c:pt>
                  <c:pt idx="23">
                    <c:v>Новозыбковский </c:v>
                  </c:pt>
                  <c:pt idx="24">
                    <c:v>Погарский </c:v>
                  </c:pt>
                  <c:pt idx="25">
                    <c:v>Почепский </c:v>
                  </c:pt>
                  <c:pt idx="26">
                    <c:v>Рогнединский </c:v>
                  </c:pt>
                  <c:pt idx="27">
                    <c:v>Севский </c:v>
                  </c:pt>
                  <c:pt idx="28">
                    <c:v>Стародубский </c:v>
                  </c:pt>
                  <c:pt idx="29">
                    <c:v>Суземский </c:v>
                  </c:pt>
                  <c:pt idx="30">
                    <c:v>Суражский </c:v>
                  </c:pt>
                  <c:pt idx="31">
                    <c:v>Трубчевский </c:v>
                  </c:pt>
                  <c:pt idx="32">
                    <c:v>Унечский </c:v>
                  </c:pt>
                </c:lvl>
                <c:lvl>
                  <c:pt idx="0">
                    <c:v>Городские округа</c:v>
                  </c:pt>
                  <c:pt idx="6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Лист1!$B$6:$B$41</c:f>
              <c:numCache>
                <c:formatCode>0.00</c:formatCode>
                <c:ptCount val="33"/>
                <c:pt idx="0">
                  <c:v>49.1</c:v>
                </c:pt>
                <c:pt idx="1">
                  <c:v>5.9</c:v>
                </c:pt>
                <c:pt idx="2">
                  <c:v>100</c:v>
                </c:pt>
                <c:pt idx="3">
                  <c:v>89</c:v>
                </c:pt>
                <c:pt idx="4">
                  <c:v>100</c:v>
                </c:pt>
                <c:pt idx="5">
                  <c:v>25.5</c:v>
                </c:pt>
                <c:pt idx="6">
                  <c:v>27.2</c:v>
                </c:pt>
                <c:pt idx="7">
                  <c:v>100</c:v>
                </c:pt>
                <c:pt idx="8">
                  <c:v>16</c:v>
                </c:pt>
                <c:pt idx="9">
                  <c:v>93</c:v>
                </c:pt>
                <c:pt idx="10">
                  <c:v>65</c:v>
                </c:pt>
                <c:pt idx="11">
                  <c:v>67</c:v>
                </c:pt>
                <c:pt idx="12">
                  <c:v>42.1</c:v>
                </c:pt>
                <c:pt idx="13">
                  <c:v>23</c:v>
                </c:pt>
                <c:pt idx="14">
                  <c:v>50</c:v>
                </c:pt>
                <c:pt idx="15">
                  <c:v>66</c:v>
                </c:pt>
                <c:pt idx="16">
                  <c:v>57.1</c:v>
                </c:pt>
                <c:pt idx="17">
                  <c:v>99.1</c:v>
                </c:pt>
                <c:pt idx="18">
                  <c:v>38</c:v>
                </c:pt>
                <c:pt idx="19">
                  <c:v>76.2</c:v>
                </c:pt>
                <c:pt idx="20">
                  <c:v>15</c:v>
                </c:pt>
                <c:pt idx="21">
                  <c:v>80.5</c:v>
                </c:pt>
                <c:pt idx="22">
                  <c:v>68</c:v>
                </c:pt>
                <c:pt idx="23">
                  <c:v>35.5</c:v>
                </c:pt>
                <c:pt idx="24">
                  <c:v>100</c:v>
                </c:pt>
                <c:pt idx="25">
                  <c:v>15.5</c:v>
                </c:pt>
                <c:pt idx="26">
                  <c:v>93</c:v>
                </c:pt>
                <c:pt idx="27">
                  <c:v>42.7</c:v>
                </c:pt>
                <c:pt idx="28">
                  <c:v>36.300000000000004</c:v>
                </c:pt>
                <c:pt idx="29">
                  <c:v>100</c:v>
                </c:pt>
                <c:pt idx="30">
                  <c:v>42.2</c:v>
                </c:pt>
                <c:pt idx="31">
                  <c:v>7</c:v>
                </c:pt>
                <c:pt idx="32">
                  <c:v>93.5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Лист1!$A$6:$A$41</c:f>
              <c:multiLvlStrCache>
                <c:ptCount val="33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  <c:pt idx="6">
                    <c:v>Брасовский </c:v>
                  </c:pt>
                  <c:pt idx="7">
                    <c:v>Брянский </c:v>
                  </c:pt>
                  <c:pt idx="8">
                    <c:v>Выгоничский </c:v>
                  </c:pt>
                  <c:pt idx="9">
                    <c:v>Гордеевский </c:v>
                  </c:pt>
                  <c:pt idx="10">
                    <c:v>Дубровский </c:v>
                  </c:pt>
                  <c:pt idx="11">
                    <c:v>Дятьковский </c:v>
                  </c:pt>
                  <c:pt idx="12">
                    <c:v>Жирятинский </c:v>
                  </c:pt>
                  <c:pt idx="13">
                    <c:v>Жуковский </c:v>
                  </c:pt>
                  <c:pt idx="14">
                    <c:v>Злынковский </c:v>
                  </c:pt>
                  <c:pt idx="15">
                    <c:v>Карачевский </c:v>
                  </c:pt>
                  <c:pt idx="16">
                    <c:v>Клетнянский </c:v>
                  </c:pt>
                  <c:pt idx="17">
                    <c:v>Климовский </c:v>
                  </c:pt>
                  <c:pt idx="18">
                    <c:v>Клинцовский </c:v>
                  </c:pt>
                  <c:pt idx="19">
                    <c:v>Комаричский </c:v>
                  </c:pt>
                  <c:pt idx="20">
                    <c:v>Красногорский </c:v>
                  </c:pt>
                  <c:pt idx="21">
                    <c:v>Мглинский </c:v>
                  </c:pt>
                  <c:pt idx="22">
                    <c:v>Навлинский </c:v>
                  </c:pt>
                  <c:pt idx="23">
                    <c:v>Новозыбковский </c:v>
                  </c:pt>
                  <c:pt idx="24">
                    <c:v>Погарский </c:v>
                  </c:pt>
                  <c:pt idx="25">
                    <c:v>Почепский </c:v>
                  </c:pt>
                  <c:pt idx="26">
                    <c:v>Рогнединский </c:v>
                  </c:pt>
                  <c:pt idx="27">
                    <c:v>Севский </c:v>
                  </c:pt>
                  <c:pt idx="28">
                    <c:v>Стародубский </c:v>
                  </c:pt>
                  <c:pt idx="29">
                    <c:v>Суземский </c:v>
                  </c:pt>
                  <c:pt idx="30">
                    <c:v>Суражский </c:v>
                  </c:pt>
                  <c:pt idx="31">
                    <c:v>Трубчевский </c:v>
                  </c:pt>
                  <c:pt idx="32">
                    <c:v>Унечский </c:v>
                  </c:pt>
                </c:lvl>
                <c:lvl>
                  <c:pt idx="0">
                    <c:v>Городские округа</c:v>
                  </c:pt>
                  <c:pt idx="6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Лист1!$C$6:$C$41</c:f>
              <c:numCache>
                <c:formatCode>0.00</c:formatCode>
                <c:ptCount val="33"/>
                <c:pt idx="0">
                  <c:v>49.2</c:v>
                </c:pt>
                <c:pt idx="1">
                  <c:v>86</c:v>
                </c:pt>
                <c:pt idx="2">
                  <c:v>100</c:v>
                </c:pt>
                <c:pt idx="3">
                  <c:v>91</c:v>
                </c:pt>
                <c:pt idx="4">
                  <c:v>100</c:v>
                </c:pt>
                <c:pt idx="5">
                  <c:v>25.5</c:v>
                </c:pt>
                <c:pt idx="6">
                  <c:v>28.7</c:v>
                </c:pt>
                <c:pt idx="7">
                  <c:v>100</c:v>
                </c:pt>
                <c:pt idx="8">
                  <c:v>27</c:v>
                </c:pt>
                <c:pt idx="9">
                  <c:v>94.2</c:v>
                </c:pt>
                <c:pt idx="10">
                  <c:v>68</c:v>
                </c:pt>
                <c:pt idx="11">
                  <c:v>78.59</c:v>
                </c:pt>
                <c:pt idx="12">
                  <c:v>42.1</c:v>
                </c:pt>
                <c:pt idx="13">
                  <c:v>25</c:v>
                </c:pt>
                <c:pt idx="14">
                  <c:v>65</c:v>
                </c:pt>
                <c:pt idx="15">
                  <c:v>68</c:v>
                </c:pt>
                <c:pt idx="16">
                  <c:v>58.7</c:v>
                </c:pt>
                <c:pt idx="17">
                  <c:v>99</c:v>
                </c:pt>
                <c:pt idx="18">
                  <c:v>39</c:v>
                </c:pt>
                <c:pt idx="19">
                  <c:v>86.7</c:v>
                </c:pt>
                <c:pt idx="20">
                  <c:v>45</c:v>
                </c:pt>
                <c:pt idx="21">
                  <c:v>96.2</c:v>
                </c:pt>
                <c:pt idx="22">
                  <c:v>70</c:v>
                </c:pt>
                <c:pt idx="23">
                  <c:v>51</c:v>
                </c:pt>
                <c:pt idx="24">
                  <c:v>100</c:v>
                </c:pt>
                <c:pt idx="25">
                  <c:v>15.5</c:v>
                </c:pt>
                <c:pt idx="26">
                  <c:v>96</c:v>
                </c:pt>
                <c:pt idx="27">
                  <c:v>48.7</c:v>
                </c:pt>
                <c:pt idx="28">
                  <c:v>37.6</c:v>
                </c:pt>
                <c:pt idx="29">
                  <c:v>100</c:v>
                </c:pt>
                <c:pt idx="30">
                  <c:v>48.9</c:v>
                </c:pt>
                <c:pt idx="31">
                  <c:v>23.4</c:v>
                </c:pt>
                <c:pt idx="32">
                  <c:v>94.4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Лист1!$A$6:$A$41</c:f>
              <c:multiLvlStrCache>
                <c:ptCount val="33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  <c:pt idx="6">
                    <c:v>Брасовский </c:v>
                  </c:pt>
                  <c:pt idx="7">
                    <c:v>Брянский </c:v>
                  </c:pt>
                  <c:pt idx="8">
                    <c:v>Выгоничский </c:v>
                  </c:pt>
                  <c:pt idx="9">
                    <c:v>Гордеевский </c:v>
                  </c:pt>
                  <c:pt idx="10">
                    <c:v>Дубровский </c:v>
                  </c:pt>
                  <c:pt idx="11">
                    <c:v>Дятьковский </c:v>
                  </c:pt>
                  <c:pt idx="12">
                    <c:v>Жирятинский </c:v>
                  </c:pt>
                  <c:pt idx="13">
                    <c:v>Жуковский </c:v>
                  </c:pt>
                  <c:pt idx="14">
                    <c:v>Злынковский </c:v>
                  </c:pt>
                  <c:pt idx="15">
                    <c:v>Карачевский </c:v>
                  </c:pt>
                  <c:pt idx="16">
                    <c:v>Клетнянский </c:v>
                  </c:pt>
                  <c:pt idx="17">
                    <c:v>Климовский </c:v>
                  </c:pt>
                  <c:pt idx="18">
                    <c:v>Клинцовский </c:v>
                  </c:pt>
                  <c:pt idx="19">
                    <c:v>Комаричский </c:v>
                  </c:pt>
                  <c:pt idx="20">
                    <c:v>Красногорский </c:v>
                  </c:pt>
                  <c:pt idx="21">
                    <c:v>Мглинский </c:v>
                  </c:pt>
                  <c:pt idx="22">
                    <c:v>Навлинский </c:v>
                  </c:pt>
                  <c:pt idx="23">
                    <c:v>Новозыбковский </c:v>
                  </c:pt>
                  <c:pt idx="24">
                    <c:v>Погарский </c:v>
                  </c:pt>
                  <c:pt idx="25">
                    <c:v>Почепский </c:v>
                  </c:pt>
                  <c:pt idx="26">
                    <c:v>Рогнединский </c:v>
                  </c:pt>
                  <c:pt idx="27">
                    <c:v>Севский </c:v>
                  </c:pt>
                  <c:pt idx="28">
                    <c:v>Стародубский </c:v>
                  </c:pt>
                  <c:pt idx="29">
                    <c:v>Суземский </c:v>
                  </c:pt>
                  <c:pt idx="30">
                    <c:v>Суражский </c:v>
                  </c:pt>
                  <c:pt idx="31">
                    <c:v>Трубчевский </c:v>
                  </c:pt>
                  <c:pt idx="32">
                    <c:v>Унечский </c:v>
                  </c:pt>
                </c:lvl>
                <c:lvl>
                  <c:pt idx="0">
                    <c:v>Городские округа</c:v>
                  </c:pt>
                  <c:pt idx="6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Лист1!$D$6:$D$41</c:f>
              <c:numCache>
                <c:formatCode>0.00</c:formatCode>
                <c:ptCount val="33"/>
                <c:pt idx="0">
                  <c:v>90</c:v>
                </c:pt>
                <c:pt idx="1">
                  <c:v>89</c:v>
                </c:pt>
                <c:pt idx="2">
                  <c:v>100</c:v>
                </c:pt>
                <c:pt idx="3">
                  <c:v>96</c:v>
                </c:pt>
                <c:pt idx="4">
                  <c:v>100</c:v>
                </c:pt>
                <c:pt idx="5">
                  <c:v>39.200000000000003</c:v>
                </c:pt>
                <c:pt idx="6">
                  <c:v>29.3</c:v>
                </c:pt>
                <c:pt idx="7">
                  <c:v>100</c:v>
                </c:pt>
                <c:pt idx="8">
                  <c:v>29.1</c:v>
                </c:pt>
                <c:pt idx="9">
                  <c:v>95.5</c:v>
                </c:pt>
                <c:pt idx="10">
                  <c:v>71</c:v>
                </c:pt>
                <c:pt idx="11">
                  <c:v>80.86</c:v>
                </c:pt>
                <c:pt idx="12">
                  <c:v>42.1</c:v>
                </c:pt>
                <c:pt idx="13">
                  <c:v>27.5</c:v>
                </c:pt>
                <c:pt idx="14">
                  <c:v>65</c:v>
                </c:pt>
                <c:pt idx="15">
                  <c:v>69</c:v>
                </c:pt>
                <c:pt idx="16">
                  <c:v>64.400000000000006</c:v>
                </c:pt>
                <c:pt idx="17">
                  <c:v>99</c:v>
                </c:pt>
                <c:pt idx="18">
                  <c:v>39</c:v>
                </c:pt>
                <c:pt idx="19">
                  <c:v>87</c:v>
                </c:pt>
                <c:pt idx="20">
                  <c:v>75</c:v>
                </c:pt>
                <c:pt idx="21">
                  <c:v>97</c:v>
                </c:pt>
                <c:pt idx="22">
                  <c:v>72</c:v>
                </c:pt>
                <c:pt idx="23">
                  <c:v>52</c:v>
                </c:pt>
                <c:pt idx="24">
                  <c:v>100</c:v>
                </c:pt>
                <c:pt idx="25">
                  <c:v>15.5</c:v>
                </c:pt>
                <c:pt idx="26">
                  <c:v>98</c:v>
                </c:pt>
                <c:pt idx="27">
                  <c:v>57.2</c:v>
                </c:pt>
                <c:pt idx="28">
                  <c:v>64.900000000000006</c:v>
                </c:pt>
                <c:pt idx="29">
                  <c:v>100</c:v>
                </c:pt>
                <c:pt idx="30">
                  <c:v>57.8</c:v>
                </c:pt>
                <c:pt idx="31">
                  <c:v>27.2</c:v>
                </c:pt>
                <c:pt idx="32">
                  <c:v>94.4</c:v>
                </c:pt>
              </c:numCache>
            </c:numRef>
          </c:val>
        </c:ser>
        <c:dLbls>
          <c:showVal val="1"/>
        </c:dLbls>
        <c:gapWidth val="40"/>
        <c:overlap val="-10"/>
        <c:axId val="113104768"/>
        <c:axId val="113106304"/>
      </c:barChart>
      <c:catAx>
        <c:axId val="113104768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113106304"/>
        <c:crosses val="autoZero"/>
        <c:auto val="1"/>
        <c:lblAlgn val="ctr"/>
        <c:lblOffset val="100"/>
      </c:catAx>
      <c:valAx>
        <c:axId val="113106304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113104768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11"/>
          <c:w val="0.7533799607427295"/>
          <c:h val="4.4597412744790857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1"/>
  <c:pivotSource>
    <c:name>[Книга1]Динамика1!СводнаяТаблица2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  <c:dLbl>
          <c:idx val="0"/>
          <c:showVal val="1"/>
        </c:dLbl>
      </c:pivotFmt>
      <c:pivotFmt>
        <c:idx val="7"/>
        <c:dLbl>
          <c:idx val="0"/>
          <c:showVal val="1"/>
        </c:dLbl>
      </c:pivotFmt>
      <c:pivotFmt>
        <c:idx val="8"/>
        <c:dLbl>
          <c:idx val="0"/>
          <c:showVal val="1"/>
        </c:dLbl>
      </c:pivotFmt>
      <c:pivotFmt>
        <c:idx val="9"/>
      </c:pivotFmt>
      <c:pivotFmt>
        <c:idx val="10"/>
      </c:pivotFmt>
      <c:pivotFmt>
        <c:idx val="11"/>
      </c:pivotFmt>
      <c:pivotFmt>
        <c:idx val="12"/>
        <c:spPr>
          <a:solidFill>
            <a:srgbClr val="C00000"/>
          </a:solidFill>
        </c:spPr>
        <c:marker>
          <c:symbol val="none"/>
        </c:marker>
        <c:dLbl>
          <c:idx val="0"/>
          <c:showVal val="1"/>
        </c:dLbl>
      </c:pivotFmt>
      <c:pivotFmt>
        <c:idx val="13"/>
        <c:dLbl>
          <c:idx val="0"/>
          <c:showPercent val="1"/>
        </c:dLbl>
      </c:pivotFmt>
      <c:pivotFmt>
        <c:idx val="14"/>
        <c:dLbl>
          <c:idx val="0"/>
          <c:showPercent val="1"/>
        </c:dLbl>
      </c:pivotFmt>
      <c:pivotFmt>
        <c:idx val="15"/>
      </c:pivotFmt>
      <c:pivotFmt>
        <c:idx val="16"/>
        <c:spPr>
          <a:solidFill>
            <a:schemeClr val="bg1">
              <a:lumMod val="75000"/>
            </a:schemeClr>
          </a:solidFill>
        </c:spPr>
      </c:pivotFmt>
      <c:pivotFmt>
        <c:idx val="17"/>
        <c:spPr>
          <a:solidFill>
            <a:srgbClr val="92D050"/>
          </a:solidFill>
        </c:spPr>
      </c:pivotFmt>
      <c:pivotFmt>
        <c:idx val="18"/>
        <c:spPr>
          <a:solidFill>
            <a:srgbClr val="C00000"/>
          </a:solidFill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showVal val="1"/>
        </c:dLbl>
      </c:pivotFmt>
      <c:pivotFmt>
        <c:idx val="19"/>
        <c:spPr>
          <a:solidFill>
            <a:srgbClr val="92D050"/>
          </a:solidFill>
        </c:spPr>
      </c:pivotFmt>
      <c:pivotFmt>
        <c:idx val="20"/>
        <c:spPr>
          <a:solidFill>
            <a:schemeClr val="bg1">
              <a:lumMod val="75000"/>
            </a:schemeClr>
          </a:solidFill>
        </c:spPr>
      </c:pivotFmt>
    </c:pivotFmts>
    <c:view3D>
      <c:perspective val="30"/>
    </c:view3D>
    <c:plotArea>
      <c:layout>
        <c:manualLayout>
          <c:layoutTarget val="inner"/>
          <c:xMode val="edge"/>
          <c:yMode val="edge"/>
          <c:x val="8.4931303587051768E-2"/>
          <c:y val="0"/>
          <c:w val="0.91506861111111115"/>
          <c:h val="0.96893593322831051"/>
        </c:manualLayout>
      </c:layout>
      <c:bar3DChart>
        <c:barDir val="col"/>
        <c:grouping val="clustered"/>
        <c:varyColors val="1"/>
        <c:ser>
          <c:idx val="0"/>
          <c:order val="0"/>
          <c:tx>
            <c:strRef>
              <c:f>Динамика1!$B$3</c:f>
              <c:strCache>
                <c:ptCount val="1"/>
                <c:pt idx="0">
                  <c:v>Итог</c:v>
                </c:pt>
              </c:strCache>
            </c:strRef>
          </c:tx>
          <c:spPr>
            <a:solidFill>
              <a:srgbClr val="C00000"/>
            </a:solidFill>
          </c:spPr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chemeClr val="bg1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Динамика1!$A$4:$A$6</c:f>
              <c:strCache>
                <c:ptCount val="3"/>
                <c:pt idx="0">
                  <c:v>Динамика роста</c:v>
                </c:pt>
                <c:pt idx="1">
                  <c:v>Без изменений</c:v>
                </c:pt>
                <c:pt idx="2">
                  <c:v>Динамика снижения</c:v>
                </c:pt>
              </c:strCache>
            </c:strRef>
          </c:cat>
          <c:val>
            <c:numRef>
              <c:f>Динамика1!$B$4:$B$6</c:f>
              <c:numCache>
                <c:formatCode>General</c:formatCode>
                <c:ptCount val="3"/>
                <c:pt idx="0">
                  <c:v>22</c:v>
                </c:pt>
                <c:pt idx="1">
                  <c:v>11</c:v>
                </c:pt>
                <c:pt idx="2">
                  <c:v>0</c:v>
                </c:pt>
              </c:numCache>
            </c:numRef>
          </c:val>
        </c:ser>
        <c:dLbls>
          <c:showVal val="1"/>
        </c:dLbls>
        <c:gapWidth val="100"/>
        <c:shape val="cylinder"/>
        <c:axId val="113259648"/>
        <c:axId val="113253760"/>
        <c:axId val="0"/>
      </c:bar3DChart>
      <c:valAx>
        <c:axId val="113253760"/>
        <c:scaling>
          <c:orientation val="minMax"/>
          <c:max val="33"/>
          <c:min val="0"/>
        </c:scaling>
        <c:axPos val="l"/>
        <c:majorGridlines/>
        <c:numFmt formatCode="General" sourceLinked="1"/>
        <c:tickLblPos val="nextTo"/>
        <c:crossAx val="113259648"/>
        <c:crosses val="autoZero"/>
        <c:crossBetween val="between"/>
      </c:valAx>
      <c:catAx>
        <c:axId val="113259648"/>
        <c:scaling>
          <c:orientation val="minMax"/>
        </c:scaling>
        <c:axPos val="b"/>
        <c:majorTickMark val="none"/>
        <c:tickLblPos val="none"/>
        <c:crossAx val="113253760"/>
        <c:crossesAt val="0"/>
        <c:auto val="1"/>
        <c:lblAlgn val="ctr"/>
        <c:lblOffset val="100"/>
      </c:catAx>
      <c:dTable>
        <c:showHorzBorder val="1"/>
        <c:showVertBorder val="1"/>
        <c:showOutline val="1"/>
      </c:dTable>
    </c:plotArea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</c14:pivotOptions>
    </c:ext>
  </c:extLst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1"/>
  <c:pivotSource>
    <c:name>[Книга1]Динамика1!СводнаяТаблица2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  <c:dLbl>
          <c:idx val="0"/>
          <c:showVal val="1"/>
        </c:dLbl>
      </c:pivotFmt>
      <c:pivotFmt>
        <c:idx val="7"/>
        <c:dLbl>
          <c:idx val="0"/>
          <c:showVal val="1"/>
        </c:dLbl>
      </c:pivotFmt>
      <c:pivotFmt>
        <c:idx val="8"/>
        <c:dLbl>
          <c:idx val="0"/>
          <c:showVal val="1"/>
        </c:dLbl>
      </c:pivotFmt>
      <c:pivotFmt>
        <c:idx val="9"/>
      </c:pivotFmt>
      <c:pivotFmt>
        <c:idx val="10"/>
      </c:pivotFmt>
      <c:pivotFmt>
        <c:idx val="11"/>
      </c:pivotFmt>
      <c:pivotFmt>
        <c:idx val="12"/>
        <c:spPr>
          <a:solidFill>
            <a:srgbClr val="C00000"/>
          </a:solidFill>
        </c:spPr>
        <c:marker>
          <c:symbol val="none"/>
        </c:marker>
        <c:dLbl>
          <c:idx val="0"/>
          <c:showVal val="1"/>
        </c:dLbl>
      </c:pivotFmt>
      <c:pivotFmt>
        <c:idx val="13"/>
        <c:dLbl>
          <c:idx val="0"/>
          <c:showPercent val="1"/>
        </c:dLbl>
      </c:pivotFmt>
      <c:pivotFmt>
        <c:idx val="14"/>
        <c:dLbl>
          <c:idx val="0"/>
          <c:showPercent val="1"/>
        </c:dLbl>
      </c:pivotFmt>
      <c:pivotFmt>
        <c:idx val="15"/>
      </c:pivotFmt>
      <c:pivotFmt>
        <c:idx val="16"/>
        <c:spPr>
          <a:solidFill>
            <a:schemeClr val="bg1">
              <a:lumMod val="75000"/>
            </a:schemeClr>
          </a:solidFill>
        </c:spPr>
      </c:pivotFmt>
      <c:pivotFmt>
        <c:idx val="17"/>
        <c:spPr>
          <a:solidFill>
            <a:srgbClr val="92D050"/>
          </a:solidFill>
        </c:spPr>
      </c:pivotFmt>
      <c:pivotFmt>
        <c:idx val="18"/>
        <c:spPr>
          <a:solidFill>
            <a:srgbClr val="C00000"/>
          </a:solidFill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showVal val="1"/>
        </c:dLbl>
      </c:pivotFmt>
      <c:pivotFmt>
        <c:idx val="19"/>
        <c:spPr>
          <a:solidFill>
            <a:srgbClr val="92D050"/>
          </a:solidFill>
        </c:spPr>
      </c:pivotFmt>
      <c:pivotFmt>
        <c:idx val="20"/>
        <c:spPr>
          <a:solidFill>
            <a:schemeClr val="bg1">
              <a:lumMod val="75000"/>
            </a:schemeClr>
          </a:solidFill>
        </c:spPr>
      </c:pivotFmt>
    </c:pivotFmts>
    <c:view3D>
      <c:perspective val="30"/>
    </c:view3D>
    <c:plotArea>
      <c:layout>
        <c:manualLayout>
          <c:layoutTarget val="inner"/>
          <c:xMode val="edge"/>
          <c:yMode val="edge"/>
          <c:x val="8.4931303587051768E-2"/>
          <c:y val="0"/>
          <c:w val="0.91506861111111115"/>
          <c:h val="0.96893593322831051"/>
        </c:manualLayout>
      </c:layout>
      <c:bar3DChart>
        <c:barDir val="col"/>
        <c:grouping val="clustered"/>
        <c:varyColors val="1"/>
        <c:ser>
          <c:idx val="0"/>
          <c:order val="0"/>
          <c:tx>
            <c:strRef>
              <c:f>Динамика1!$B$3</c:f>
              <c:strCache>
                <c:ptCount val="1"/>
                <c:pt idx="0">
                  <c:v>Итог</c:v>
                </c:pt>
              </c:strCache>
            </c:strRef>
          </c:tx>
          <c:spPr>
            <a:solidFill>
              <a:srgbClr val="C00000"/>
            </a:solidFill>
          </c:spPr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chemeClr val="bg1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Динамика1!$A$4:$A$6</c:f>
              <c:strCache>
                <c:ptCount val="3"/>
                <c:pt idx="0">
                  <c:v>Динамика роста</c:v>
                </c:pt>
                <c:pt idx="1">
                  <c:v>Без изменений</c:v>
                </c:pt>
                <c:pt idx="2">
                  <c:v>Динамика снижения</c:v>
                </c:pt>
              </c:strCache>
            </c:strRef>
          </c:cat>
          <c:val>
            <c:numRef>
              <c:f>Динамика1!$B$4:$B$6</c:f>
              <c:numCache>
                <c:formatCode>General</c:formatCode>
                <c:ptCount val="3"/>
                <c:pt idx="0">
                  <c:v>10</c:v>
                </c:pt>
                <c:pt idx="1">
                  <c:v>0</c:v>
                </c:pt>
                <c:pt idx="2">
                  <c:v>23</c:v>
                </c:pt>
              </c:numCache>
            </c:numRef>
          </c:val>
        </c:ser>
        <c:dLbls>
          <c:showVal val="1"/>
        </c:dLbls>
        <c:gapWidth val="100"/>
        <c:shape val="cylinder"/>
        <c:axId val="114356608"/>
        <c:axId val="114350720"/>
        <c:axId val="0"/>
      </c:bar3DChart>
      <c:valAx>
        <c:axId val="114350720"/>
        <c:scaling>
          <c:orientation val="minMax"/>
          <c:max val="33"/>
          <c:min val="0"/>
        </c:scaling>
        <c:axPos val="l"/>
        <c:majorGridlines/>
        <c:numFmt formatCode="General" sourceLinked="1"/>
        <c:tickLblPos val="nextTo"/>
        <c:crossAx val="114356608"/>
        <c:crosses val="autoZero"/>
        <c:crossBetween val="between"/>
      </c:valAx>
      <c:catAx>
        <c:axId val="114356608"/>
        <c:scaling>
          <c:orientation val="minMax"/>
        </c:scaling>
        <c:axPos val="b"/>
        <c:majorTickMark val="none"/>
        <c:tickLblPos val="none"/>
        <c:crossAx val="114350720"/>
        <c:crossesAt val="0"/>
        <c:auto val="1"/>
        <c:lblAlgn val="ctr"/>
        <c:lblOffset val="100"/>
      </c:catAx>
      <c:dTable>
        <c:showHorzBorder val="1"/>
        <c:showVertBorder val="1"/>
        <c:showOutline val="1"/>
      </c:dTable>
    </c:plotArea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</c14:pivotOptions>
    </c:ext>
  </c:extLst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pivotSource>
    <c:name>[Книга1]Лист1!СводнаяТаблица1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467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Лист1!$B$6:$B$13</c:f>
              <c:numCache>
                <c:formatCode>0.00</c:formatCode>
                <c:ptCount val="6"/>
                <c:pt idx="0">
                  <c:v>5.5</c:v>
                </c:pt>
                <c:pt idx="1">
                  <c:v>2</c:v>
                </c:pt>
                <c:pt idx="2">
                  <c:v>20.5</c:v>
                </c:pt>
                <c:pt idx="3">
                  <c:v>12.6</c:v>
                </c:pt>
                <c:pt idx="4">
                  <c:v>18.84</c:v>
                </c:pt>
                <c:pt idx="5">
                  <c:v>10.4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Лист1!$C$6:$C$13</c:f>
              <c:numCache>
                <c:formatCode>0.00</c:formatCode>
                <c:ptCount val="6"/>
                <c:pt idx="0">
                  <c:v>3.3</c:v>
                </c:pt>
                <c:pt idx="1">
                  <c:v>7.3</c:v>
                </c:pt>
                <c:pt idx="2">
                  <c:v>11.8</c:v>
                </c:pt>
                <c:pt idx="3">
                  <c:v>8.3000000000000007</c:v>
                </c:pt>
                <c:pt idx="4">
                  <c:v>18.86</c:v>
                </c:pt>
                <c:pt idx="5">
                  <c:v>1.1000000000000001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Лист1!$D$6:$D$13</c:f>
              <c:numCache>
                <c:formatCode>0.00</c:formatCode>
                <c:ptCount val="6"/>
                <c:pt idx="0">
                  <c:v>1.6</c:v>
                </c:pt>
                <c:pt idx="1">
                  <c:v>5.6</c:v>
                </c:pt>
                <c:pt idx="2">
                  <c:v>9.3000000000000007</c:v>
                </c:pt>
                <c:pt idx="3">
                  <c:v>3</c:v>
                </c:pt>
                <c:pt idx="4">
                  <c:v>20.22</c:v>
                </c:pt>
                <c:pt idx="5">
                  <c:v>2.2999999999999998</c:v>
                </c:pt>
              </c:numCache>
            </c:numRef>
          </c:val>
        </c:ser>
        <c:dLbls>
          <c:showVal val="1"/>
        </c:dLbls>
        <c:gapWidth val="40"/>
        <c:overlap val="-10"/>
        <c:axId val="114457600"/>
        <c:axId val="114463488"/>
      </c:barChart>
      <c:catAx>
        <c:axId val="114457600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114463488"/>
        <c:crosses val="autoZero"/>
        <c:auto val="1"/>
        <c:lblAlgn val="ctr"/>
        <c:lblOffset val="100"/>
      </c:catAx>
      <c:valAx>
        <c:axId val="114463488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114457600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"/>
          <c:w val="0.7533799607427295"/>
          <c:h val="4.4597412744790843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pivotSource>
    <c:name>[Книга1]Лист1!СводнаяТаблица1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Лист1!$B$6:$B$34</c:f>
              <c:numCache>
                <c:formatCode>0.00</c:formatCode>
                <c:ptCount val="27"/>
                <c:pt idx="0">
                  <c:v>4.7</c:v>
                </c:pt>
                <c:pt idx="1">
                  <c:v>14</c:v>
                </c:pt>
                <c:pt idx="2">
                  <c:v>24.7</c:v>
                </c:pt>
                <c:pt idx="3">
                  <c:v>35</c:v>
                </c:pt>
                <c:pt idx="4">
                  <c:v>12.1</c:v>
                </c:pt>
                <c:pt idx="5">
                  <c:v>8.2000000000000011</c:v>
                </c:pt>
                <c:pt idx="6">
                  <c:v>14.5</c:v>
                </c:pt>
                <c:pt idx="7">
                  <c:v>5</c:v>
                </c:pt>
                <c:pt idx="8">
                  <c:v>30</c:v>
                </c:pt>
                <c:pt idx="9">
                  <c:v>8.1</c:v>
                </c:pt>
                <c:pt idx="10">
                  <c:v>6.5</c:v>
                </c:pt>
                <c:pt idx="11">
                  <c:v>10.8</c:v>
                </c:pt>
                <c:pt idx="12">
                  <c:v>26.2</c:v>
                </c:pt>
                <c:pt idx="13">
                  <c:v>36.200000000000003</c:v>
                </c:pt>
                <c:pt idx="14">
                  <c:v>26.5</c:v>
                </c:pt>
                <c:pt idx="15">
                  <c:v>54.9</c:v>
                </c:pt>
                <c:pt idx="16">
                  <c:v>15.9</c:v>
                </c:pt>
                <c:pt idx="17">
                  <c:v>70</c:v>
                </c:pt>
                <c:pt idx="18">
                  <c:v>0.30000000000000016</c:v>
                </c:pt>
                <c:pt idx="19">
                  <c:v>22.5</c:v>
                </c:pt>
                <c:pt idx="20">
                  <c:v>31</c:v>
                </c:pt>
                <c:pt idx="21">
                  <c:v>22.4</c:v>
                </c:pt>
                <c:pt idx="22">
                  <c:v>40</c:v>
                </c:pt>
                <c:pt idx="23">
                  <c:v>31</c:v>
                </c:pt>
                <c:pt idx="24">
                  <c:v>8.8000000000000007</c:v>
                </c:pt>
                <c:pt idx="25">
                  <c:v>17.600000000000001</c:v>
                </c:pt>
                <c:pt idx="26">
                  <c:v>5.4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Лист1!$C$6:$C$34</c:f>
              <c:numCache>
                <c:formatCode>0.00</c:formatCode>
                <c:ptCount val="27"/>
                <c:pt idx="0">
                  <c:v>5.2</c:v>
                </c:pt>
                <c:pt idx="1">
                  <c:v>12</c:v>
                </c:pt>
                <c:pt idx="2">
                  <c:v>10</c:v>
                </c:pt>
                <c:pt idx="3">
                  <c:v>45</c:v>
                </c:pt>
                <c:pt idx="4">
                  <c:v>12.8</c:v>
                </c:pt>
                <c:pt idx="5">
                  <c:v>9.82</c:v>
                </c:pt>
                <c:pt idx="6">
                  <c:v>19.8</c:v>
                </c:pt>
                <c:pt idx="7">
                  <c:v>4.5999999999999996</c:v>
                </c:pt>
                <c:pt idx="8">
                  <c:v>30</c:v>
                </c:pt>
                <c:pt idx="9">
                  <c:v>7.6</c:v>
                </c:pt>
                <c:pt idx="10">
                  <c:v>8.8000000000000007</c:v>
                </c:pt>
                <c:pt idx="11">
                  <c:v>25.14</c:v>
                </c:pt>
                <c:pt idx="12">
                  <c:v>24.2</c:v>
                </c:pt>
                <c:pt idx="13">
                  <c:v>36.4</c:v>
                </c:pt>
                <c:pt idx="14">
                  <c:v>23.8</c:v>
                </c:pt>
                <c:pt idx="15">
                  <c:v>21.2</c:v>
                </c:pt>
                <c:pt idx="16">
                  <c:v>14.9</c:v>
                </c:pt>
                <c:pt idx="17">
                  <c:v>76</c:v>
                </c:pt>
                <c:pt idx="18">
                  <c:v>0.2</c:v>
                </c:pt>
                <c:pt idx="19">
                  <c:v>17.5</c:v>
                </c:pt>
                <c:pt idx="20">
                  <c:v>12.6</c:v>
                </c:pt>
                <c:pt idx="21">
                  <c:v>14.7</c:v>
                </c:pt>
                <c:pt idx="22">
                  <c:v>39</c:v>
                </c:pt>
                <c:pt idx="23">
                  <c:v>35.200000000000003</c:v>
                </c:pt>
                <c:pt idx="24">
                  <c:v>5.8</c:v>
                </c:pt>
                <c:pt idx="25">
                  <c:v>16.5</c:v>
                </c:pt>
                <c:pt idx="26">
                  <c:v>5.5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Лист1!$D$6:$D$34</c:f>
              <c:numCache>
                <c:formatCode>0.00</c:formatCode>
                <c:ptCount val="27"/>
                <c:pt idx="0">
                  <c:v>9.1</c:v>
                </c:pt>
                <c:pt idx="1">
                  <c:v>13</c:v>
                </c:pt>
                <c:pt idx="2">
                  <c:v>5.0999999999999996</c:v>
                </c:pt>
                <c:pt idx="3">
                  <c:v>79.599999999999994</c:v>
                </c:pt>
                <c:pt idx="4">
                  <c:v>9.9</c:v>
                </c:pt>
                <c:pt idx="5">
                  <c:v>9.8000000000000007</c:v>
                </c:pt>
                <c:pt idx="6">
                  <c:v>17.2</c:v>
                </c:pt>
                <c:pt idx="7">
                  <c:v>4.4000000000000004</c:v>
                </c:pt>
                <c:pt idx="8">
                  <c:v>28</c:v>
                </c:pt>
                <c:pt idx="9">
                  <c:v>5.5</c:v>
                </c:pt>
                <c:pt idx="10">
                  <c:v>3.8</c:v>
                </c:pt>
                <c:pt idx="11">
                  <c:v>19.3</c:v>
                </c:pt>
                <c:pt idx="12">
                  <c:v>44.8</c:v>
                </c:pt>
                <c:pt idx="13">
                  <c:v>20</c:v>
                </c:pt>
                <c:pt idx="14">
                  <c:v>31.1</c:v>
                </c:pt>
                <c:pt idx="15">
                  <c:v>12</c:v>
                </c:pt>
                <c:pt idx="16">
                  <c:v>6.9</c:v>
                </c:pt>
                <c:pt idx="17">
                  <c:v>63</c:v>
                </c:pt>
                <c:pt idx="18">
                  <c:v>0.1</c:v>
                </c:pt>
                <c:pt idx="19">
                  <c:v>7</c:v>
                </c:pt>
                <c:pt idx="20">
                  <c:v>13.8</c:v>
                </c:pt>
                <c:pt idx="21">
                  <c:v>12.6</c:v>
                </c:pt>
                <c:pt idx="22">
                  <c:v>12.6</c:v>
                </c:pt>
                <c:pt idx="23">
                  <c:v>38.1</c:v>
                </c:pt>
                <c:pt idx="24">
                  <c:v>2</c:v>
                </c:pt>
                <c:pt idx="25">
                  <c:v>18.8</c:v>
                </c:pt>
                <c:pt idx="26">
                  <c:v>1.9000000000000001</c:v>
                </c:pt>
              </c:numCache>
            </c:numRef>
          </c:val>
        </c:ser>
        <c:dLbls>
          <c:showVal val="1"/>
        </c:dLbls>
        <c:gapWidth val="40"/>
        <c:overlap val="-10"/>
        <c:axId val="114547328"/>
        <c:axId val="114553216"/>
      </c:barChart>
      <c:catAx>
        <c:axId val="114547328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114553216"/>
        <c:crosses val="autoZero"/>
        <c:auto val="1"/>
        <c:lblAlgn val="ctr"/>
        <c:lblOffset val="100"/>
      </c:catAx>
      <c:valAx>
        <c:axId val="114553216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114547328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11"/>
          <c:w val="0.7533799607427295"/>
          <c:h val="4.4597412744790857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1"/>
  <c:pivotSource>
    <c:name>[Книга1]Динамика1!СводнаяТаблица2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  <c:dLbl>
          <c:idx val="0"/>
          <c:showVal val="1"/>
        </c:dLbl>
      </c:pivotFmt>
      <c:pivotFmt>
        <c:idx val="7"/>
        <c:dLbl>
          <c:idx val="0"/>
          <c:showVal val="1"/>
        </c:dLbl>
      </c:pivotFmt>
      <c:pivotFmt>
        <c:idx val="8"/>
        <c:dLbl>
          <c:idx val="0"/>
          <c:showVal val="1"/>
        </c:dLbl>
      </c:pivotFmt>
      <c:pivotFmt>
        <c:idx val="9"/>
      </c:pivotFmt>
      <c:pivotFmt>
        <c:idx val="10"/>
      </c:pivotFmt>
      <c:pivotFmt>
        <c:idx val="11"/>
      </c:pivotFmt>
      <c:pivotFmt>
        <c:idx val="12"/>
        <c:spPr>
          <a:solidFill>
            <a:srgbClr val="C00000"/>
          </a:solidFill>
        </c:spPr>
        <c:marker>
          <c:symbol val="none"/>
        </c:marker>
        <c:dLbl>
          <c:idx val="0"/>
          <c:showVal val="1"/>
        </c:dLbl>
      </c:pivotFmt>
      <c:pivotFmt>
        <c:idx val="13"/>
        <c:dLbl>
          <c:idx val="0"/>
          <c:showPercent val="1"/>
        </c:dLbl>
      </c:pivotFmt>
      <c:pivotFmt>
        <c:idx val="14"/>
        <c:dLbl>
          <c:idx val="0"/>
          <c:showPercent val="1"/>
        </c:dLbl>
      </c:pivotFmt>
      <c:pivotFmt>
        <c:idx val="15"/>
      </c:pivotFmt>
      <c:pivotFmt>
        <c:idx val="16"/>
        <c:spPr>
          <a:solidFill>
            <a:schemeClr val="bg1">
              <a:lumMod val="75000"/>
            </a:schemeClr>
          </a:solidFill>
        </c:spPr>
      </c:pivotFmt>
      <c:pivotFmt>
        <c:idx val="17"/>
        <c:spPr>
          <a:solidFill>
            <a:srgbClr val="92D050"/>
          </a:solidFill>
        </c:spPr>
      </c:pivotFmt>
      <c:pivotFmt>
        <c:idx val="18"/>
        <c:spPr>
          <a:solidFill>
            <a:srgbClr val="C00000"/>
          </a:solidFill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showVal val="1"/>
        </c:dLbl>
      </c:pivotFmt>
      <c:pivotFmt>
        <c:idx val="19"/>
        <c:spPr>
          <a:solidFill>
            <a:srgbClr val="92D050"/>
          </a:solidFill>
        </c:spPr>
      </c:pivotFmt>
      <c:pivotFmt>
        <c:idx val="20"/>
        <c:spPr>
          <a:solidFill>
            <a:schemeClr val="bg1">
              <a:lumMod val="75000"/>
            </a:schemeClr>
          </a:solidFill>
        </c:spPr>
      </c:pivotFmt>
    </c:pivotFmts>
    <c:view3D>
      <c:perspective val="30"/>
    </c:view3D>
    <c:plotArea>
      <c:layout>
        <c:manualLayout>
          <c:layoutTarget val="inner"/>
          <c:xMode val="edge"/>
          <c:yMode val="edge"/>
          <c:x val="8.4931303587051768E-2"/>
          <c:y val="0"/>
          <c:w val="0.91506861111111115"/>
          <c:h val="0.96893593322831051"/>
        </c:manualLayout>
      </c:layout>
      <c:bar3DChart>
        <c:barDir val="col"/>
        <c:grouping val="clustered"/>
        <c:varyColors val="1"/>
        <c:ser>
          <c:idx val="0"/>
          <c:order val="0"/>
          <c:tx>
            <c:strRef>
              <c:f>Динамика1!$B$3</c:f>
              <c:strCache>
                <c:ptCount val="1"/>
                <c:pt idx="0">
                  <c:v>Итог</c:v>
                </c:pt>
              </c:strCache>
            </c:strRef>
          </c:tx>
          <c:spPr>
            <a:solidFill>
              <a:srgbClr val="C00000"/>
            </a:solidFill>
          </c:spPr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chemeClr val="bg1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Динамика1!$A$4:$A$6</c:f>
              <c:strCache>
                <c:ptCount val="3"/>
                <c:pt idx="0">
                  <c:v>Динамика роста</c:v>
                </c:pt>
                <c:pt idx="1">
                  <c:v>Без изменений</c:v>
                </c:pt>
                <c:pt idx="2">
                  <c:v>Динамика снижения</c:v>
                </c:pt>
              </c:strCache>
            </c:strRef>
          </c:cat>
          <c:val>
            <c:numRef>
              <c:f>Динамика1!$B$4:$B$6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</c:v>
                </c:pt>
              </c:numCache>
            </c:numRef>
          </c:val>
        </c:ser>
        <c:dLbls>
          <c:showVal val="1"/>
        </c:dLbls>
        <c:gapWidth val="100"/>
        <c:shape val="cylinder"/>
        <c:axId val="115977600"/>
        <c:axId val="115976064"/>
        <c:axId val="0"/>
      </c:bar3DChart>
      <c:valAx>
        <c:axId val="115976064"/>
        <c:scaling>
          <c:orientation val="minMax"/>
          <c:max val="33"/>
          <c:min val="0"/>
        </c:scaling>
        <c:axPos val="l"/>
        <c:majorGridlines/>
        <c:numFmt formatCode="General" sourceLinked="1"/>
        <c:tickLblPos val="nextTo"/>
        <c:crossAx val="115977600"/>
        <c:crosses val="autoZero"/>
        <c:crossBetween val="between"/>
      </c:valAx>
      <c:catAx>
        <c:axId val="115977600"/>
        <c:scaling>
          <c:orientation val="minMax"/>
        </c:scaling>
        <c:axPos val="b"/>
        <c:majorTickMark val="none"/>
        <c:tickLblPos val="none"/>
        <c:crossAx val="115976064"/>
        <c:crossesAt val="0"/>
        <c:auto val="1"/>
        <c:lblAlgn val="ctr"/>
        <c:lblOffset val="100"/>
      </c:catAx>
      <c:dTable>
        <c:showHorzBorder val="1"/>
        <c:showVertBorder val="1"/>
        <c:showOutline val="1"/>
      </c:dTable>
    </c:plotArea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</c14:pivotOptions>
    </c:ext>
  </c:extLst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pivotSource>
    <c:name>[Книга1]Лист1!СводнаяТаблица1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33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Лист1!$B$6:$B$13</c:f>
              <c:numCache>
                <c:formatCode>0.00</c:formatCode>
                <c:ptCount val="6"/>
                <c:pt idx="0">
                  <c:v>28.7</c:v>
                </c:pt>
                <c:pt idx="1">
                  <c:v>23.2</c:v>
                </c:pt>
                <c:pt idx="2">
                  <c:v>26.1</c:v>
                </c:pt>
                <c:pt idx="3">
                  <c:v>48</c:v>
                </c:pt>
                <c:pt idx="4">
                  <c:v>32.5</c:v>
                </c:pt>
                <c:pt idx="5">
                  <c:v>26.1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Лист1!$C$6:$C$13</c:f>
              <c:numCache>
                <c:formatCode>0.00</c:formatCode>
                <c:ptCount val="6"/>
                <c:pt idx="0">
                  <c:v>28.9</c:v>
                </c:pt>
                <c:pt idx="1">
                  <c:v>24.2</c:v>
                </c:pt>
                <c:pt idx="2">
                  <c:v>27.2</c:v>
                </c:pt>
                <c:pt idx="3">
                  <c:v>48</c:v>
                </c:pt>
                <c:pt idx="4">
                  <c:v>33.800000000000004</c:v>
                </c:pt>
                <c:pt idx="5">
                  <c:v>28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Лист1!$D$6:$D$13</c:f>
              <c:numCache>
                <c:formatCode>0.00</c:formatCode>
                <c:ptCount val="6"/>
                <c:pt idx="0">
                  <c:v>37.6</c:v>
                </c:pt>
                <c:pt idx="1">
                  <c:v>25.7</c:v>
                </c:pt>
                <c:pt idx="2">
                  <c:v>28</c:v>
                </c:pt>
                <c:pt idx="3">
                  <c:v>53.7</c:v>
                </c:pt>
                <c:pt idx="4">
                  <c:v>34.6</c:v>
                </c:pt>
                <c:pt idx="5">
                  <c:v>27</c:v>
                </c:pt>
              </c:numCache>
            </c:numRef>
          </c:val>
        </c:ser>
        <c:dLbls>
          <c:showVal val="1"/>
        </c:dLbls>
        <c:gapWidth val="40"/>
        <c:overlap val="-10"/>
        <c:axId val="96390144"/>
        <c:axId val="96400128"/>
      </c:barChart>
      <c:catAx>
        <c:axId val="96390144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900" baseline="0"/>
            </a:pPr>
            <a:endParaRPr lang="ru-RU"/>
          </a:p>
        </c:txPr>
        <c:crossAx val="96400128"/>
        <c:crosses val="autoZero"/>
        <c:auto val="1"/>
        <c:lblAlgn val="ctr"/>
        <c:lblOffset val="100"/>
      </c:catAx>
      <c:valAx>
        <c:axId val="96400128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96390144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22"/>
          <c:w val="0.7533799607427295"/>
          <c:h val="4.4597412744790871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1"/>
  <c:pivotSource>
    <c:name>[Книга1]Динамика1!СводнаяТаблица2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  <c:dLbl>
          <c:idx val="0"/>
          <c:showVal val="1"/>
        </c:dLbl>
      </c:pivotFmt>
      <c:pivotFmt>
        <c:idx val="7"/>
        <c:dLbl>
          <c:idx val="0"/>
          <c:showVal val="1"/>
        </c:dLbl>
      </c:pivotFmt>
      <c:pivotFmt>
        <c:idx val="8"/>
        <c:dLbl>
          <c:idx val="0"/>
          <c:showVal val="1"/>
        </c:dLbl>
      </c:pivotFmt>
      <c:pivotFmt>
        <c:idx val="9"/>
      </c:pivotFmt>
      <c:pivotFmt>
        <c:idx val="10"/>
      </c:pivotFmt>
      <c:pivotFmt>
        <c:idx val="11"/>
      </c:pivotFmt>
      <c:pivotFmt>
        <c:idx val="12"/>
        <c:spPr>
          <a:solidFill>
            <a:srgbClr val="C00000"/>
          </a:solidFill>
        </c:spPr>
        <c:marker>
          <c:symbol val="none"/>
        </c:marker>
        <c:dLbl>
          <c:idx val="0"/>
          <c:showVal val="1"/>
        </c:dLbl>
      </c:pivotFmt>
      <c:pivotFmt>
        <c:idx val="13"/>
        <c:dLbl>
          <c:idx val="0"/>
          <c:showPercent val="1"/>
        </c:dLbl>
      </c:pivotFmt>
      <c:pivotFmt>
        <c:idx val="14"/>
        <c:dLbl>
          <c:idx val="0"/>
          <c:showPercent val="1"/>
        </c:dLbl>
      </c:pivotFmt>
      <c:pivotFmt>
        <c:idx val="15"/>
      </c:pivotFmt>
      <c:pivotFmt>
        <c:idx val="16"/>
        <c:spPr>
          <a:solidFill>
            <a:schemeClr val="bg1">
              <a:lumMod val="75000"/>
            </a:schemeClr>
          </a:solidFill>
        </c:spPr>
      </c:pivotFmt>
      <c:pivotFmt>
        <c:idx val="17"/>
        <c:spPr>
          <a:solidFill>
            <a:srgbClr val="92D050"/>
          </a:solidFill>
        </c:spPr>
      </c:pivotFmt>
      <c:pivotFmt>
        <c:idx val="18"/>
        <c:spPr>
          <a:solidFill>
            <a:srgbClr val="C00000"/>
          </a:solidFill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showVal val="1"/>
        </c:dLbl>
      </c:pivotFmt>
      <c:pivotFmt>
        <c:idx val="19"/>
        <c:spPr>
          <a:solidFill>
            <a:srgbClr val="92D050"/>
          </a:solidFill>
        </c:spPr>
      </c:pivotFmt>
      <c:pivotFmt>
        <c:idx val="20"/>
        <c:spPr>
          <a:solidFill>
            <a:schemeClr val="bg1">
              <a:lumMod val="75000"/>
            </a:schemeClr>
          </a:solidFill>
        </c:spPr>
      </c:pivotFmt>
    </c:pivotFmts>
    <c:view3D>
      <c:perspective val="30"/>
    </c:view3D>
    <c:plotArea>
      <c:layout>
        <c:manualLayout>
          <c:layoutTarget val="inner"/>
          <c:xMode val="edge"/>
          <c:yMode val="edge"/>
          <c:x val="8.4931303587051768E-2"/>
          <c:y val="0"/>
          <c:w val="0.91506861111111115"/>
          <c:h val="0.96893593322831051"/>
        </c:manualLayout>
      </c:layout>
      <c:bar3DChart>
        <c:barDir val="col"/>
        <c:grouping val="clustered"/>
        <c:varyColors val="1"/>
        <c:ser>
          <c:idx val="0"/>
          <c:order val="0"/>
          <c:tx>
            <c:strRef>
              <c:f>Динамика1!$B$3</c:f>
              <c:strCache>
                <c:ptCount val="1"/>
                <c:pt idx="0">
                  <c:v>Итог</c:v>
                </c:pt>
              </c:strCache>
            </c:strRef>
          </c:tx>
          <c:spPr>
            <a:solidFill>
              <a:srgbClr val="C00000"/>
            </a:solidFill>
          </c:spPr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chemeClr val="bg1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Динамика1!$A$4:$A$6</c:f>
              <c:strCache>
                <c:ptCount val="3"/>
                <c:pt idx="0">
                  <c:v>Динамика роста</c:v>
                </c:pt>
                <c:pt idx="1">
                  <c:v>Без изменений</c:v>
                </c:pt>
                <c:pt idx="2">
                  <c:v>Динамика снижения</c:v>
                </c:pt>
              </c:strCache>
            </c:strRef>
          </c:cat>
          <c:val>
            <c:numRef>
              <c:f>Динамика1!$B$4:$B$6</c:f>
              <c:numCache>
                <c:formatCode>General</c:formatCode>
                <c:ptCount val="3"/>
                <c:pt idx="0">
                  <c:v>18</c:v>
                </c:pt>
                <c:pt idx="1">
                  <c:v>0</c:v>
                </c:pt>
                <c:pt idx="2">
                  <c:v>15</c:v>
                </c:pt>
              </c:numCache>
            </c:numRef>
          </c:val>
        </c:ser>
        <c:dLbls>
          <c:showVal val="1"/>
        </c:dLbls>
        <c:gapWidth val="100"/>
        <c:shape val="cylinder"/>
        <c:axId val="116841088"/>
        <c:axId val="116839552"/>
        <c:axId val="0"/>
      </c:bar3DChart>
      <c:valAx>
        <c:axId val="116839552"/>
        <c:scaling>
          <c:orientation val="minMax"/>
          <c:max val="33"/>
          <c:min val="0"/>
        </c:scaling>
        <c:axPos val="l"/>
        <c:majorGridlines/>
        <c:numFmt formatCode="General" sourceLinked="1"/>
        <c:tickLblPos val="nextTo"/>
        <c:crossAx val="116841088"/>
        <c:crosses val="autoZero"/>
        <c:crossBetween val="between"/>
      </c:valAx>
      <c:catAx>
        <c:axId val="116841088"/>
        <c:scaling>
          <c:orientation val="minMax"/>
        </c:scaling>
        <c:axPos val="b"/>
        <c:majorTickMark val="none"/>
        <c:tickLblPos val="none"/>
        <c:crossAx val="116839552"/>
        <c:crossesAt val="0"/>
        <c:auto val="1"/>
        <c:lblAlgn val="ctr"/>
        <c:lblOffset val="100"/>
      </c:catAx>
      <c:dTable>
        <c:showHorzBorder val="1"/>
        <c:showVertBorder val="1"/>
        <c:showOutline val="1"/>
      </c:dTable>
    </c:plotArea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</c14:pivotOptions>
    </c:ext>
  </c:extLst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pivotSource>
    <c:name>[Книга1]Лист1!СводнаяТаблица1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Лист1!$B$6:$B$34</c:f>
              <c:numCache>
                <c:formatCode>0.00</c:formatCode>
                <c:ptCount val="27"/>
                <c:pt idx="0">
                  <c:v>81.3</c:v>
                </c:pt>
                <c:pt idx="1">
                  <c:v>67.2</c:v>
                </c:pt>
                <c:pt idx="2">
                  <c:v>65.2</c:v>
                </c:pt>
                <c:pt idx="3">
                  <c:v>87.2</c:v>
                </c:pt>
                <c:pt idx="4">
                  <c:v>51.3</c:v>
                </c:pt>
                <c:pt idx="5">
                  <c:v>76.3</c:v>
                </c:pt>
                <c:pt idx="6">
                  <c:v>70.099999999999994</c:v>
                </c:pt>
                <c:pt idx="7">
                  <c:v>47.6</c:v>
                </c:pt>
                <c:pt idx="8">
                  <c:v>63.4</c:v>
                </c:pt>
                <c:pt idx="9">
                  <c:v>53.1</c:v>
                </c:pt>
                <c:pt idx="10">
                  <c:v>56.8</c:v>
                </c:pt>
                <c:pt idx="11">
                  <c:v>62.7</c:v>
                </c:pt>
                <c:pt idx="12">
                  <c:v>63.2</c:v>
                </c:pt>
                <c:pt idx="13">
                  <c:v>72.599999999999994</c:v>
                </c:pt>
                <c:pt idx="14">
                  <c:v>89.2</c:v>
                </c:pt>
                <c:pt idx="15">
                  <c:v>75.3</c:v>
                </c:pt>
                <c:pt idx="16">
                  <c:v>54.8</c:v>
                </c:pt>
                <c:pt idx="17">
                  <c:v>74.8</c:v>
                </c:pt>
                <c:pt idx="18">
                  <c:v>71.2</c:v>
                </c:pt>
                <c:pt idx="19">
                  <c:v>81.099999999999994</c:v>
                </c:pt>
                <c:pt idx="20">
                  <c:v>62.7</c:v>
                </c:pt>
                <c:pt idx="21">
                  <c:v>58.3</c:v>
                </c:pt>
                <c:pt idx="22">
                  <c:v>53.7</c:v>
                </c:pt>
                <c:pt idx="23">
                  <c:v>67.099999999999994</c:v>
                </c:pt>
                <c:pt idx="24">
                  <c:v>69.3</c:v>
                </c:pt>
                <c:pt idx="25">
                  <c:v>76.5</c:v>
                </c:pt>
                <c:pt idx="26">
                  <c:v>78.2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Лист1!$C$6:$C$34</c:f>
              <c:numCache>
                <c:formatCode>0.00</c:formatCode>
                <c:ptCount val="27"/>
                <c:pt idx="0">
                  <c:v>53.5</c:v>
                </c:pt>
                <c:pt idx="1">
                  <c:v>40.800000000000004</c:v>
                </c:pt>
                <c:pt idx="2">
                  <c:v>59.4</c:v>
                </c:pt>
                <c:pt idx="3">
                  <c:v>70.8</c:v>
                </c:pt>
                <c:pt idx="4">
                  <c:v>56.6</c:v>
                </c:pt>
                <c:pt idx="5">
                  <c:v>76.599999999999994</c:v>
                </c:pt>
                <c:pt idx="6">
                  <c:v>77.900000000000006</c:v>
                </c:pt>
                <c:pt idx="7">
                  <c:v>75.2</c:v>
                </c:pt>
                <c:pt idx="8">
                  <c:v>63</c:v>
                </c:pt>
                <c:pt idx="9">
                  <c:v>65.2</c:v>
                </c:pt>
                <c:pt idx="10">
                  <c:v>25</c:v>
                </c:pt>
                <c:pt idx="11">
                  <c:v>57.3</c:v>
                </c:pt>
                <c:pt idx="12">
                  <c:v>39.1</c:v>
                </c:pt>
                <c:pt idx="13">
                  <c:v>27.3</c:v>
                </c:pt>
                <c:pt idx="14">
                  <c:v>74.8</c:v>
                </c:pt>
                <c:pt idx="15">
                  <c:v>36.200000000000003</c:v>
                </c:pt>
                <c:pt idx="16">
                  <c:v>60.7</c:v>
                </c:pt>
                <c:pt idx="17">
                  <c:v>52.8</c:v>
                </c:pt>
                <c:pt idx="18">
                  <c:v>47.7</c:v>
                </c:pt>
                <c:pt idx="19">
                  <c:v>72.3</c:v>
                </c:pt>
                <c:pt idx="20">
                  <c:v>81</c:v>
                </c:pt>
                <c:pt idx="21">
                  <c:v>39.6</c:v>
                </c:pt>
                <c:pt idx="22">
                  <c:v>63.1</c:v>
                </c:pt>
                <c:pt idx="23">
                  <c:v>35.200000000000003</c:v>
                </c:pt>
                <c:pt idx="24">
                  <c:v>45.9</c:v>
                </c:pt>
                <c:pt idx="25">
                  <c:v>52.1</c:v>
                </c:pt>
                <c:pt idx="26">
                  <c:v>63.2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Лист1!$D$6:$D$34</c:f>
              <c:numCache>
                <c:formatCode>0.00</c:formatCode>
                <c:ptCount val="27"/>
                <c:pt idx="0">
                  <c:v>67.5</c:v>
                </c:pt>
                <c:pt idx="1">
                  <c:v>44.6</c:v>
                </c:pt>
                <c:pt idx="2">
                  <c:v>66.099999999999994</c:v>
                </c:pt>
                <c:pt idx="3">
                  <c:v>83.1</c:v>
                </c:pt>
                <c:pt idx="4">
                  <c:v>73.599999999999994</c:v>
                </c:pt>
                <c:pt idx="5">
                  <c:v>57.2</c:v>
                </c:pt>
                <c:pt idx="6">
                  <c:v>76.099999999999994</c:v>
                </c:pt>
                <c:pt idx="7">
                  <c:v>70.2</c:v>
                </c:pt>
                <c:pt idx="8">
                  <c:v>66.5</c:v>
                </c:pt>
                <c:pt idx="9">
                  <c:v>50.1</c:v>
                </c:pt>
                <c:pt idx="10">
                  <c:v>61.9</c:v>
                </c:pt>
                <c:pt idx="11">
                  <c:v>48.3</c:v>
                </c:pt>
                <c:pt idx="12">
                  <c:v>79.3</c:v>
                </c:pt>
                <c:pt idx="13">
                  <c:v>69.099999999999994</c:v>
                </c:pt>
                <c:pt idx="14">
                  <c:v>74</c:v>
                </c:pt>
                <c:pt idx="15">
                  <c:v>36.700000000000003</c:v>
                </c:pt>
                <c:pt idx="16">
                  <c:v>46.3</c:v>
                </c:pt>
                <c:pt idx="17">
                  <c:v>72.900000000000006</c:v>
                </c:pt>
                <c:pt idx="18">
                  <c:v>24.6</c:v>
                </c:pt>
                <c:pt idx="19">
                  <c:v>45</c:v>
                </c:pt>
                <c:pt idx="20">
                  <c:v>76.900000000000006</c:v>
                </c:pt>
                <c:pt idx="21">
                  <c:v>72.599999999999994</c:v>
                </c:pt>
                <c:pt idx="22">
                  <c:v>61.5</c:v>
                </c:pt>
                <c:pt idx="23">
                  <c:v>62</c:v>
                </c:pt>
                <c:pt idx="24">
                  <c:v>64.099999999999994</c:v>
                </c:pt>
                <c:pt idx="25">
                  <c:v>70.2</c:v>
                </c:pt>
                <c:pt idx="26">
                  <c:v>49</c:v>
                </c:pt>
              </c:numCache>
            </c:numRef>
          </c:val>
        </c:ser>
        <c:dLbls>
          <c:showVal val="1"/>
        </c:dLbls>
        <c:gapWidth val="40"/>
        <c:overlap val="-10"/>
        <c:axId val="117160960"/>
        <c:axId val="117170944"/>
      </c:barChart>
      <c:catAx>
        <c:axId val="117160960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117170944"/>
        <c:crosses val="autoZero"/>
        <c:auto val="1"/>
        <c:lblAlgn val="ctr"/>
        <c:lblOffset val="100"/>
      </c:catAx>
      <c:valAx>
        <c:axId val="117170944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117160960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11"/>
          <c:w val="0.7533799607427295"/>
          <c:h val="4.4597412744790857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pivotSource>
    <c:name>[Книга1]Лист1!СводнаяТаблица1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33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Лист1!$B$6:$B$34</c:f>
              <c:numCache>
                <c:formatCode>0.00</c:formatCode>
                <c:ptCount val="27"/>
                <c:pt idx="0">
                  <c:v>83</c:v>
                </c:pt>
                <c:pt idx="1">
                  <c:v>37.1</c:v>
                </c:pt>
                <c:pt idx="2">
                  <c:v>16.600000000000001</c:v>
                </c:pt>
                <c:pt idx="3">
                  <c:v>31.2</c:v>
                </c:pt>
                <c:pt idx="4">
                  <c:v>38.5</c:v>
                </c:pt>
                <c:pt idx="5">
                  <c:v>29.8</c:v>
                </c:pt>
                <c:pt idx="6">
                  <c:v>68.5</c:v>
                </c:pt>
                <c:pt idx="7">
                  <c:v>25</c:v>
                </c:pt>
                <c:pt idx="8">
                  <c:v>43.4</c:v>
                </c:pt>
                <c:pt idx="9">
                  <c:v>35.9</c:v>
                </c:pt>
                <c:pt idx="10">
                  <c:v>41.3</c:v>
                </c:pt>
                <c:pt idx="11">
                  <c:v>16.3</c:v>
                </c:pt>
                <c:pt idx="12">
                  <c:v>32.1</c:v>
                </c:pt>
                <c:pt idx="13">
                  <c:v>36.800000000000004</c:v>
                </c:pt>
                <c:pt idx="14">
                  <c:v>30</c:v>
                </c:pt>
                <c:pt idx="15">
                  <c:v>40.6</c:v>
                </c:pt>
                <c:pt idx="16">
                  <c:v>45.2</c:v>
                </c:pt>
                <c:pt idx="17">
                  <c:v>47</c:v>
                </c:pt>
                <c:pt idx="18">
                  <c:v>23</c:v>
                </c:pt>
                <c:pt idx="19">
                  <c:v>41</c:v>
                </c:pt>
                <c:pt idx="20">
                  <c:v>24.8</c:v>
                </c:pt>
                <c:pt idx="21">
                  <c:v>51.6</c:v>
                </c:pt>
                <c:pt idx="22">
                  <c:v>43.3</c:v>
                </c:pt>
                <c:pt idx="23">
                  <c:v>36.1</c:v>
                </c:pt>
                <c:pt idx="24">
                  <c:v>18</c:v>
                </c:pt>
                <c:pt idx="25">
                  <c:v>19.100000000000001</c:v>
                </c:pt>
                <c:pt idx="26">
                  <c:v>14.8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Лист1!$C$6:$C$34</c:f>
              <c:numCache>
                <c:formatCode>0.00</c:formatCode>
                <c:ptCount val="27"/>
                <c:pt idx="0">
                  <c:v>87</c:v>
                </c:pt>
                <c:pt idx="1">
                  <c:v>36.6</c:v>
                </c:pt>
                <c:pt idx="2">
                  <c:v>18.5</c:v>
                </c:pt>
                <c:pt idx="3">
                  <c:v>32.4</c:v>
                </c:pt>
                <c:pt idx="4">
                  <c:v>39.4</c:v>
                </c:pt>
                <c:pt idx="5">
                  <c:v>37</c:v>
                </c:pt>
                <c:pt idx="6">
                  <c:v>67.8</c:v>
                </c:pt>
                <c:pt idx="7">
                  <c:v>22.8</c:v>
                </c:pt>
                <c:pt idx="8">
                  <c:v>44</c:v>
                </c:pt>
                <c:pt idx="9">
                  <c:v>34.9</c:v>
                </c:pt>
                <c:pt idx="10">
                  <c:v>44.5</c:v>
                </c:pt>
                <c:pt idx="11">
                  <c:v>16.3</c:v>
                </c:pt>
                <c:pt idx="12">
                  <c:v>32</c:v>
                </c:pt>
                <c:pt idx="13">
                  <c:v>38</c:v>
                </c:pt>
                <c:pt idx="14">
                  <c:v>33</c:v>
                </c:pt>
                <c:pt idx="15">
                  <c:v>48.3</c:v>
                </c:pt>
                <c:pt idx="16">
                  <c:v>48.8</c:v>
                </c:pt>
                <c:pt idx="17">
                  <c:v>48</c:v>
                </c:pt>
                <c:pt idx="18">
                  <c:v>24</c:v>
                </c:pt>
                <c:pt idx="19">
                  <c:v>41.5</c:v>
                </c:pt>
                <c:pt idx="20">
                  <c:v>14.3</c:v>
                </c:pt>
                <c:pt idx="21">
                  <c:v>50.6</c:v>
                </c:pt>
                <c:pt idx="22">
                  <c:v>41.4</c:v>
                </c:pt>
                <c:pt idx="23">
                  <c:v>38</c:v>
                </c:pt>
                <c:pt idx="24">
                  <c:v>18</c:v>
                </c:pt>
                <c:pt idx="25">
                  <c:v>19.100000000000001</c:v>
                </c:pt>
                <c:pt idx="26">
                  <c:v>14.9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Лист1!$D$6:$D$34</c:f>
              <c:numCache>
                <c:formatCode>0.00</c:formatCode>
                <c:ptCount val="27"/>
                <c:pt idx="0">
                  <c:v>88.2</c:v>
                </c:pt>
                <c:pt idx="1">
                  <c:v>41.9</c:v>
                </c:pt>
                <c:pt idx="2">
                  <c:v>22.5</c:v>
                </c:pt>
                <c:pt idx="3">
                  <c:v>32.6</c:v>
                </c:pt>
                <c:pt idx="4">
                  <c:v>41.5</c:v>
                </c:pt>
                <c:pt idx="5">
                  <c:v>41.6</c:v>
                </c:pt>
                <c:pt idx="6">
                  <c:v>65.5</c:v>
                </c:pt>
                <c:pt idx="7">
                  <c:v>25.6</c:v>
                </c:pt>
                <c:pt idx="8">
                  <c:v>44.5</c:v>
                </c:pt>
                <c:pt idx="9">
                  <c:v>33.200000000000003</c:v>
                </c:pt>
                <c:pt idx="10">
                  <c:v>53.8</c:v>
                </c:pt>
                <c:pt idx="11">
                  <c:v>16.7</c:v>
                </c:pt>
                <c:pt idx="12">
                  <c:v>33.4</c:v>
                </c:pt>
                <c:pt idx="13">
                  <c:v>41.5</c:v>
                </c:pt>
                <c:pt idx="14">
                  <c:v>37</c:v>
                </c:pt>
                <c:pt idx="15">
                  <c:v>48</c:v>
                </c:pt>
                <c:pt idx="16">
                  <c:v>53.3</c:v>
                </c:pt>
                <c:pt idx="17">
                  <c:v>48</c:v>
                </c:pt>
                <c:pt idx="18">
                  <c:v>24</c:v>
                </c:pt>
                <c:pt idx="19">
                  <c:v>41.7</c:v>
                </c:pt>
                <c:pt idx="20">
                  <c:v>11.6</c:v>
                </c:pt>
                <c:pt idx="21">
                  <c:v>50.6</c:v>
                </c:pt>
                <c:pt idx="22">
                  <c:v>42.7</c:v>
                </c:pt>
                <c:pt idx="23">
                  <c:v>39.300000000000004</c:v>
                </c:pt>
                <c:pt idx="24">
                  <c:v>16</c:v>
                </c:pt>
                <c:pt idx="25">
                  <c:v>19.100000000000001</c:v>
                </c:pt>
                <c:pt idx="26">
                  <c:v>15.6</c:v>
                </c:pt>
              </c:numCache>
            </c:numRef>
          </c:val>
        </c:ser>
        <c:dLbls>
          <c:showVal val="1"/>
        </c:dLbls>
        <c:gapWidth val="40"/>
        <c:overlap val="-10"/>
        <c:axId val="58381824"/>
        <c:axId val="58383360"/>
      </c:barChart>
      <c:catAx>
        <c:axId val="58381824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 baseline="0"/>
            </a:pPr>
            <a:endParaRPr lang="ru-RU"/>
          </a:p>
        </c:txPr>
        <c:crossAx val="58383360"/>
        <c:crosses val="autoZero"/>
        <c:auto val="1"/>
        <c:lblAlgn val="ctr"/>
        <c:lblOffset val="100"/>
      </c:catAx>
      <c:valAx>
        <c:axId val="58383360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58381824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22"/>
          <c:w val="0.7533799607427295"/>
          <c:h val="4.4597412744790871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1"/>
  <c:pivotSource>
    <c:name>[Линейная диаграмма Динамика 3d.xlsx]Динамика1!СводнаяТаблица2</c:name>
    <c:fmtId val="384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  <c:dLbl>
          <c:idx val="0"/>
          <c:showVal val="1"/>
        </c:dLbl>
      </c:pivotFmt>
      <c:pivotFmt>
        <c:idx val="7"/>
        <c:dLbl>
          <c:idx val="0"/>
          <c:showVal val="1"/>
        </c:dLbl>
      </c:pivotFmt>
      <c:pivotFmt>
        <c:idx val="8"/>
        <c:dLbl>
          <c:idx val="0"/>
          <c:showVal val="1"/>
        </c:dLbl>
      </c:pivotFmt>
      <c:pivotFmt>
        <c:idx val="9"/>
      </c:pivotFmt>
      <c:pivotFmt>
        <c:idx val="10"/>
      </c:pivotFmt>
      <c:pivotFmt>
        <c:idx val="11"/>
      </c:pivotFmt>
      <c:pivotFmt>
        <c:idx val="12"/>
        <c:spPr>
          <a:solidFill>
            <a:srgbClr val="C00000"/>
          </a:solidFill>
        </c:spPr>
        <c:marker>
          <c:symbol val="none"/>
        </c:marker>
        <c:dLbl>
          <c:idx val="0"/>
          <c:showVal val="1"/>
        </c:dLbl>
      </c:pivotFmt>
      <c:pivotFmt>
        <c:idx val="13"/>
        <c:dLbl>
          <c:idx val="0"/>
          <c:showPercent val="1"/>
        </c:dLbl>
      </c:pivotFmt>
      <c:pivotFmt>
        <c:idx val="14"/>
        <c:dLbl>
          <c:idx val="0"/>
          <c:showPercent val="1"/>
        </c:dLbl>
      </c:pivotFmt>
      <c:pivotFmt>
        <c:idx val="15"/>
      </c:pivotFmt>
      <c:pivotFmt>
        <c:idx val="16"/>
        <c:spPr>
          <a:solidFill>
            <a:schemeClr val="bg1">
              <a:lumMod val="75000"/>
            </a:schemeClr>
          </a:solidFill>
        </c:spPr>
      </c:pivotFmt>
      <c:pivotFmt>
        <c:idx val="17"/>
        <c:spPr>
          <a:solidFill>
            <a:srgbClr val="92D050"/>
          </a:solidFill>
        </c:spPr>
      </c:pivotFmt>
      <c:pivotFmt>
        <c:idx val="18"/>
        <c:spPr>
          <a:solidFill>
            <a:srgbClr val="C00000"/>
          </a:solidFill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showVal val="1"/>
        </c:dLbl>
      </c:pivotFmt>
      <c:pivotFmt>
        <c:idx val="19"/>
        <c:spPr>
          <a:solidFill>
            <a:srgbClr val="92D050"/>
          </a:solidFill>
        </c:spPr>
      </c:pivotFmt>
      <c:pivotFmt>
        <c:idx val="20"/>
        <c:spPr>
          <a:solidFill>
            <a:schemeClr val="bg1">
              <a:lumMod val="75000"/>
            </a:schemeClr>
          </a:solidFill>
        </c:spPr>
      </c:pivotFmt>
    </c:pivotFmts>
    <c:view3D>
      <c:perspective val="30"/>
    </c:view3D>
    <c:plotArea>
      <c:layout>
        <c:manualLayout>
          <c:layoutTarget val="inner"/>
          <c:xMode val="edge"/>
          <c:yMode val="edge"/>
          <c:x val="8.4931303587051768E-2"/>
          <c:y val="0"/>
          <c:w val="0.91506861111111115"/>
          <c:h val="0.96893593322831073"/>
        </c:manualLayout>
      </c:layout>
      <c:bar3DChart>
        <c:barDir val="col"/>
        <c:grouping val="clustered"/>
        <c:varyColors val="1"/>
        <c:ser>
          <c:idx val="0"/>
          <c:order val="0"/>
          <c:tx>
            <c:strRef>
              <c:f>Динамика1!$B$3</c:f>
              <c:strCache>
                <c:ptCount val="1"/>
                <c:pt idx="0">
                  <c:v>Итог</c:v>
                </c:pt>
              </c:strCache>
            </c:strRef>
          </c:tx>
          <c:spPr>
            <a:solidFill>
              <a:srgbClr val="C00000"/>
            </a:solidFill>
          </c:spPr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chemeClr val="bg1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Динамика1!$A$4:$A$6</c:f>
              <c:strCache>
                <c:ptCount val="3"/>
                <c:pt idx="0">
                  <c:v>Динамика роста</c:v>
                </c:pt>
                <c:pt idx="1">
                  <c:v>Без изменений</c:v>
                </c:pt>
                <c:pt idx="2">
                  <c:v>Динамика снижения</c:v>
                </c:pt>
              </c:strCache>
            </c:strRef>
          </c:cat>
          <c:val>
            <c:numRef>
              <c:f>Динамика1!$B$4:$B$6</c:f>
              <c:numCache>
                <c:formatCode>General</c:formatCode>
                <c:ptCount val="3"/>
                <c:pt idx="0">
                  <c:v>19</c:v>
                </c:pt>
                <c:pt idx="1">
                  <c:v>0</c:v>
                </c:pt>
                <c:pt idx="2">
                  <c:v>14</c:v>
                </c:pt>
              </c:numCache>
            </c:numRef>
          </c:val>
        </c:ser>
        <c:dLbls>
          <c:showVal val="1"/>
        </c:dLbls>
        <c:gapWidth val="100"/>
        <c:shape val="cylinder"/>
        <c:axId val="58909056"/>
        <c:axId val="58903168"/>
        <c:axId val="0"/>
      </c:bar3DChart>
      <c:valAx>
        <c:axId val="58903168"/>
        <c:scaling>
          <c:orientation val="minMax"/>
          <c:max val="33"/>
          <c:min val="0"/>
        </c:scaling>
        <c:axPos val="l"/>
        <c:majorGridlines/>
        <c:numFmt formatCode="General" sourceLinked="1"/>
        <c:tickLblPos val="nextTo"/>
        <c:crossAx val="58909056"/>
        <c:crosses val="autoZero"/>
        <c:crossBetween val="between"/>
      </c:valAx>
      <c:catAx>
        <c:axId val="58909056"/>
        <c:scaling>
          <c:orientation val="minMax"/>
        </c:scaling>
        <c:axPos val="b"/>
        <c:majorTickMark val="none"/>
        <c:tickLblPos val="none"/>
        <c:crossAx val="58903168"/>
        <c:crossesAt val="0"/>
        <c:auto val="1"/>
        <c:lblAlgn val="ctr"/>
        <c:lblOffset val="100"/>
      </c:catAx>
      <c:dTable>
        <c:showHorzBorder val="1"/>
        <c:showVertBorder val="1"/>
        <c:showOutline val="1"/>
      </c:dTable>
    </c:plotArea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</c14:pivotOptions>
    </c:ext>
  </c:extLst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1"/>
  <c:pivotSource>
    <c:name>[Линейная диаграмма Динамика 3d.xlsx]Динамика1!СводнаяТаблица2</c:name>
    <c:fmtId val="386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  <c:dLbl>
          <c:idx val="0"/>
          <c:showVal val="1"/>
        </c:dLbl>
      </c:pivotFmt>
      <c:pivotFmt>
        <c:idx val="7"/>
        <c:dLbl>
          <c:idx val="0"/>
          <c:showVal val="1"/>
        </c:dLbl>
      </c:pivotFmt>
      <c:pivotFmt>
        <c:idx val="8"/>
        <c:dLbl>
          <c:idx val="0"/>
          <c:showVal val="1"/>
        </c:dLbl>
      </c:pivotFmt>
      <c:pivotFmt>
        <c:idx val="9"/>
      </c:pivotFmt>
      <c:pivotFmt>
        <c:idx val="10"/>
      </c:pivotFmt>
      <c:pivotFmt>
        <c:idx val="11"/>
      </c:pivotFmt>
      <c:pivotFmt>
        <c:idx val="12"/>
        <c:spPr>
          <a:solidFill>
            <a:srgbClr val="C00000"/>
          </a:solidFill>
        </c:spPr>
        <c:marker>
          <c:symbol val="none"/>
        </c:marker>
        <c:dLbl>
          <c:idx val="0"/>
          <c:showVal val="1"/>
        </c:dLbl>
      </c:pivotFmt>
      <c:pivotFmt>
        <c:idx val="13"/>
        <c:dLbl>
          <c:idx val="0"/>
          <c:showPercent val="1"/>
        </c:dLbl>
      </c:pivotFmt>
      <c:pivotFmt>
        <c:idx val="14"/>
        <c:dLbl>
          <c:idx val="0"/>
          <c:showPercent val="1"/>
        </c:dLbl>
      </c:pivotFmt>
      <c:pivotFmt>
        <c:idx val="15"/>
      </c:pivotFmt>
      <c:pivotFmt>
        <c:idx val="16"/>
        <c:spPr>
          <a:solidFill>
            <a:schemeClr val="bg1">
              <a:lumMod val="75000"/>
            </a:schemeClr>
          </a:solidFill>
        </c:spPr>
      </c:pivotFmt>
      <c:pivotFmt>
        <c:idx val="17"/>
        <c:spPr>
          <a:solidFill>
            <a:srgbClr val="92D050"/>
          </a:solidFill>
        </c:spPr>
      </c:pivotFmt>
      <c:pivotFmt>
        <c:idx val="18"/>
        <c:spPr>
          <a:solidFill>
            <a:srgbClr val="C00000"/>
          </a:solidFill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ru-RU"/>
            </a:p>
          </c:txPr>
          <c:showVal val="1"/>
        </c:dLbl>
      </c:pivotFmt>
      <c:pivotFmt>
        <c:idx val="19"/>
        <c:spPr>
          <a:solidFill>
            <a:srgbClr val="92D050"/>
          </a:solidFill>
        </c:spPr>
      </c:pivotFmt>
      <c:pivotFmt>
        <c:idx val="20"/>
        <c:spPr>
          <a:solidFill>
            <a:schemeClr val="bg1">
              <a:lumMod val="75000"/>
            </a:schemeClr>
          </a:solidFill>
        </c:spPr>
      </c:pivotFmt>
    </c:pivotFmts>
    <c:view3D>
      <c:perspective val="30"/>
    </c:view3D>
    <c:plotArea>
      <c:layout>
        <c:manualLayout>
          <c:layoutTarget val="inner"/>
          <c:xMode val="edge"/>
          <c:yMode val="edge"/>
          <c:x val="8.4931303587051768E-2"/>
          <c:y val="0"/>
          <c:w val="0.91506861111111115"/>
          <c:h val="0.96893593322831073"/>
        </c:manualLayout>
      </c:layout>
      <c:bar3DChart>
        <c:barDir val="col"/>
        <c:grouping val="clustered"/>
        <c:varyColors val="1"/>
        <c:ser>
          <c:idx val="0"/>
          <c:order val="0"/>
          <c:tx>
            <c:strRef>
              <c:f>Динамика1!$B$3</c:f>
              <c:strCache>
                <c:ptCount val="1"/>
                <c:pt idx="0">
                  <c:v>Итог</c:v>
                </c:pt>
              </c:strCache>
            </c:strRef>
          </c:tx>
          <c:spPr>
            <a:solidFill>
              <a:srgbClr val="C00000"/>
            </a:solidFill>
          </c:spPr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chemeClr val="bg1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/>
                </a:pPr>
                <a:endParaRPr lang="ru-RU"/>
              </a:p>
            </c:txPr>
            <c:showVal val="1"/>
          </c:dLbls>
          <c:cat>
            <c:strRef>
              <c:f>Динамика1!$A$4:$A$6</c:f>
              <c:strCache>
                <c:ptCount val="3"/>
                <c:pt idx="0">
                  <c:v>Динамика роста</c:v>
                </c:pt>
                <c:pt idx="1">
                  <c:v>Без изменений</c:v>
                </c:pt>
                <c:pt idx="2">
                  <c:v>Динамика снижения</c:v>
                </c:pt>
              </c:strCache>
            </c:strRef>
          </c:cat>
          <c:val>
            <c:numRef>
              <c:f>Динамика1!$B$4:$B$6</c:f>
              <c:numCache>
                <c:formatCode>General</c:formatCode>
                <c:ptCount val="3"/>
                <c:pt idx="0">
                  <c:v>19</c:v>
                </c:pt>
                <c:pt idx="1">
                  <c:v>0</c:v>
                </c:pt>
                <c:pt idx="2">
                  <c:v>14</c:v>
                </c:pt>
              </c:numCache>
            </c:numRef>
          </c:val>
        </c:ser>
        <c:dLbls>
          <c:showVal val="1"/>
        </c:dLbls>
        <c:gapWidth val="100"/>
        <c:shape val="cylinder"/>
        <c:axId val="59780480"/>
        <c:axId val="59778944"/>
        <c:axId val="0"/>
      </c:bar3DChart>
      <c:valAx>
        <c:axId val="59778944"/>
        <c:scaling>
          <c:orientation val="minMax"/>
          <c:max val="33"/>
          <c:min val="0"/>
        </c:scaling>
        <c:axPos val="l"/>
        <c:majorGridlines/>
        <c:numFmt formatCode="General" sourceLinked="1"/>
        <c:tickLblPos val="nextTo"/>
        <c:crossAx val="59780480"/>
        <c:crosses val="autoZero"/>
        <c:crossBetween val="between"/>
      </c:valAx>
      <c:catAx>
        <c:axId val="59780480"/>
        <c:scaling>
          <c:orientation val="minMax"/>
        </c:scaling>
        <c:axPos val="b"/>
        <c:majorTickMark val="none"/>
        <c:tickLblPos val="none"/>
        <c:crossAx val="59778944"/>
        <c:crossesAt val="0"/>
        <c:auto val="1"/>
        <c:lblAlgn val="ctr"/>
        <c:lblOffset val="100"/>
      </c:catAx>
      <c:dTable>
        <c:showHorzBorder val="1"/>
        <c:showVertBorder val="1"/>
        <c:showOutline val="1"/>
      </c:dTable>
    </c:plotArea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</c14:pivotOptions>
    </c:ext>
  </c:extLst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pivotSource>
    <c:name>[сводный отчет - графики линейные.xlsx]Лист1!СводнаяТаблица1</c:name>
    <c:fmtId val="149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33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Лист1!$B$6:$B$13</c:f>
              <c:numCache>
                <c:formatCode>0.00</c:formatCode>
                <c:ptCount val="6"/>
                <c:pt idx="0">
                  <c:v>27988.1</c:v>
                </c:pt>
                <c:pt idx="1">
                  <c:v>1437.9</c:v>
                </c:pt>
                <c:pt idx="2">
                  <c:v>3565.5</c:v>
                </c:pt>
                <c:pt idx="3">
                  <c:v>1511.2</c:v>
                </c:pt>
                <c:pt idx="4">
                  <c:v>11800.7</c:v>
                </c:pt>
                <c:pt idx="5">
                  <c:v>15717.6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Лист1!$C$6:$C$13</c:f>
              <c:numCache>
                <c:formatCode>0.00</c:formatCode>
                <c:ptCount val="6"/>
                <c:pt idx="0">
                  <c:v>28881.5</c:v>
                </c:pt>
                <c:pt idx="1">
                  <c:v>24405.5</c:v>
                </c:pt>
                <c:pt idx="2">
                  <c:v>4908.1000000000004</c:v>
                </c:pt>
                <c:pt idx="3">
                  <c:v>988.9</c:v>
                </c:pt>
                <c:pt idx="4">
                  <c:v>11853.7</c:v>
                </c:pt>
                <c:pt idx="5">
                  <c:v>19237.7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Лист1!$A$6:$A$13</c:f>
              <c:multiLvlStrCache>
                <c:ptCount val="6"/>
                <c:lvl>
                  <c:pt idx="0">
                    <c:v> Брянск</c:v>
                  </c:pt>
                  <c:pt idx="1">
                    <c:v> Клинцы</c:v>
                  </c:pt>
                  <c:pt idx="2">
                    <c:v> Новозыбков</c:v>
                  </c:pt>
                  <c:pt idx="3">
                    <c:v> Сельцо</c:v>
                  </c:pt>
                  <c:pt idx="4">
                    <c:v> Стародуб</c:v>
                  </c:pt>
                  <c:pt idx="5">
                    <c:v> Фокино</c:v>
                  </c:pt>
                </c:lvl>
                <c:lvl>
                  <c:pt idx="0">
                    <c:v>Городские округа</c:v>
                  </c:pt>
                </c:lvl>
              </c:multiLvlStrCache>
            </c:multiLvlStrRef>
          </c:cat>
          <c:val>
            <c:numRef>
              <c:f>Лист1!$D$6:$D$13</c:f>
              <c:numCache>
                <c:formatCode>0.00</c:formatCode>
                <c:ptCount val="6"/>
                <c:pt idx="0">
                  <c:v>30789.4</c:v>
                </c:pt>
                <c:pt idx="1">
                  <c:v>10998.8</c:v>
                </c:pt>
                <c:pt idx="2">
                  <c:v>4033.9</c:v>
                </c:pt>
                <c:pt idx="3">
                  <c:v>1082.0999999999999</c:v>
                </c:pt>
                <c:pt idx="4">
                  <c:v>9207.2999999999902</c:v>
                </c:pt>
                <c:pt idx="5">
                  <c:v>31642</c:v>
                </c:pt>
              </c:numCache>
            </c:numRef>
          </c:val>
        </c:ser>
        <c:dLbls>
          <c:showVal val="1"/>
        </c:dLbls>
        <c:gapWidth val="40"/>
        <c:overlap val="-10"/>
        <c:axId val="59820288"/>
        <c:axId val="59838464"/>
      </c:barChart>
      <c:catAx>
        <c:axId val="59820288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59838464"/>
        <c:crosses val="autoZero"/>
        <c:auto val="1"/>
        <c:lblAlgn val="ctr"/>
        <c:lblOffset val="100"/>
      </c:catAx>
      <c:valAx>
        <c:axId val="59838464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59820288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22"/>
          <c:w val="0.7533799607427295"/>
          <c:h val="4.4597412744790871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pivotSource>
    <c:name>[Книга1]Лист1!СводнаяТаблица1</c:name>
    <c:fmtId val="-1"/>
  </c:pivotSource>
  <c:chart>
    <c:autoTitleDeleted val="1"/>
    <c:pivotFmts>
      <c:pivotFmt>
        <c:idx val="0"/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</c:pivotFmt>
      <c:pivotFmt>
        <c:idx val="7"/>
      </c:pivotFmt>
      <c:pivotFmt>
        <c:idx val="8"/>
      </c:pivotFmt>
      <c:pivotFmt>
        <c:idx val="9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0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1"/>
        <c:spPr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</a:sp3d>
        </c:spPr>
        <c:marker>
          <c:symbol val="none"/>
        </c:marker>
      </c:pivotFmt>
      <c:pivotFmt>
        <c:idx val="12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3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4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  <c:pivotFmt>
        <c:idx val="15"/>
      </c:pivotFmt>
      <c:pivotFmt>
        <c:idx val="16"/>
      </c:pivotFmt>
      <c:pivotFmt>
        <c:idx val="17"/>
        <c:spPr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 cap="sq">
            <a:round/>
          </a:ln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</c:pivotFmt>
      <c:pivotFmt>
        <c:idx val="18"/>
        <c:spPr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balanced" dir="t"/>
          </a:scene3d>
          <a:sp3d>
            <a:bevelT w="63500" h="25400"/>
          </a:sp3d>
        </c:spPr>
        <c:marker>
          <c:symbol val="none"/>
        </c:marker>
      </c:pivotFmt>
      <c:pivotFmt>
        <c:idx val="19"/>
        <c:spPr>
          <a:gradFill>
            <a:gsLst>
              <a:gs pos="0">
                <a:schemeClr val="tx2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/>
        </c:spPr>
        <c:marker>
          <c:symbol val="none"/>
        </c:marker>
        <c:dLbl>
          <c:idx val="0"/>
          <c:spPr/>
          <c:txPr>
            <a:bodyPr rot="-5400000" vert="horz"/>
            <a:lstStyle/>
            <a:p>
              <a:pPr>
                <a:defRPr sz="800"/>
              </a:pPr>
              <a:endParaRPr lang="ru-RU"/>
            </a:p>
          </c:txPr>
          <c:showVal val="1"/>
        </c:dLbl>
      </c:pivotFmt>
    </c:pivotFmts>
    <c:plotArea>
      <c:layout>
        <c:manualLayout>
          <c:layoutTarget val="inner"/>
          <c:xMode val="edge"/>
          <c:yMode val="edge"/>
          <c:x val="9.7248649162300402E-2"/>
          <c:y val="3.9563361456612552E-2"/>
          <c:w val="0.85464521054719533"/>
          <c:h val="0.7271313832618481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Лист1!$B$4:$B$5</c:f>
              <c:strCache>
                <c:ptCount val="1"/>
                <c:pt idx="0">
                  <c:v>2012 год</c:v>
                </c:pt>
              </c:strCache>
            </c:strRef>
          </c:tx>
          <c:spPr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 cap="sq">
              <a:round/>
            </a:ln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Лист1!$B$6:$B$34</c:f>
              <c:numCache>
                <c:formatCode>0.00</c:formatCode>
                <c:ptCount val="27"/>
                <c:pt idx="0">
                  <c:v>1348.8</c:v>
                </c:pt>
                <c:pt idx="1">
                  <c:v>16629.099999999984</c:v>
                </c:pt>
                <c:pt idx="2">
                  <c:v>32352.7</c:v>
                </c:pt>
                <c:pt idx="3">
                  <c:v>320.7</c:v>
                </c:pt>
                <c:pt idx="4">
                  <c:v>757.9</c:v>
                </c:pt>
                <c:pt idx="5">
                  <c:v>3905.3</c:v>
                </c:pt>
                <c:pt idx="6">
                  <c:v>94033.7</c:v>
                </c:pt>
                <c:pt idx="7">
                  <c:v>2949</c:v>
                </c:pt>
                <c:pt idx="8">
                  <c:v>620.70000000000005</c:v>
                </c:pt>
                <c:pt idx="9">
                  <c:v>28887.3</c:v>
                </c:pt>
                <c:pt idx="10">
                  <c:v>440</c:v>
                </c:pt>
                <c:pt idx="11">
                  <c:v>2628.7</c:v>
                </c:pt>
                <c:pt idx="12">
                  <c:v>3552.7</c:v>
                </c:pt>
                <c:pt idx="13">
                  <c:v>1819.7</c:v>
                </c:pt>
                <c:pt idx="14">
                  <c:v>372.2</c:v>
                </c:pt>
                <c:pt idx="15">
                  <c:v>292.89999999999975</c:v>
                </c:pt>
                <c:pt idx="16">
                  <c:v>1926.6</c:v>
                </c:pt>
                <c:pt idx="17">
                  <c:v>1117</c:v>
                </c:pt>
                <c:pt idx="18">
                  <c:v>2128.1</c:v>
                </c:pt>
                <c:pt idx="19">
                  <c:v>998</c:v>
                </c:pt>
                <c:pt idx="20">
                  <c:v>649.1</c:v>
                </c:pt>
                <c:pt idx="21">
                  <c:v>13467.5</c:v>
                </c:pt>
                <c:pt idx="22">
                  <c:v>3920.8</c:v>
                </c:pt>
                <c:pt idx="23">
                  <c:v>1436.4</c:v>
                </c:pt>
                <c:pt idx="24">
                  <c:v>18495.900000000001</c:v>
                </c:pt>
                <c:pt idx="25">
                  <c:v>114606</c:v>
                </c:pt>
                <c:pt idx="26">
                  <c:v>57799.1</c:v>
                </c:pt>
              </c:numCache>
            </c:numRef>
          </c:val>
        </c:ser>
        <c:ser>
          <c:idx val="1"/>
          <c:order val="1"/>
          <c:tx>
            <c:strRef>
              <c:f>Лист1!$C$4:$C$5</c:f>
              <c:strCache>
                <c:ptCount val="1"/>
                <c:pt idx="0">
                  <c:v>2013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>
              <a:bevelT w="63500" h="25400"/>
            </a:sp3d>
          </c:spPr>
          <c:dLbls>
            <c:delete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Лист1!$C$6:$C$34</c:f>
              <c:numCache>
                <c:formatCode>0.00</c:formatCode>
                <c:ptCount val="27"/>
                <c:pt idx="0">
                  <c:v>4252.6000000000004</c:v>
                </c:pt>
                <c:pt idx="1">
                  <c:v>23733.4</c:v>
                </c:pt>
                <c:pt idx="2">
                  <c:v>147973.79999999999</c:v>
                </c:pt>
                <c:pt idx="3">
                  <c:v>300.5</c:v>
                </c:pt>
                <c:pt idx="4">
                  <c:v>1273.0999999999999</c:v>
                </c:pt>
                <c:pt idx="5">
                  <c:v>8593.2000000000007</c:v>
                </c:pt>
                <c:pt idx="6">
                  <c:v>28268.5</c:v>
                </c:pt>
                <c:pt idx="7">
                  <c:v>5605.7</c:v>
                </c:pt>
                <c:pt idx="8">
                  <c:v>800.9</c:v>
                </c:pt>
                <c:pt idx="9">
                  <c:v>21343.5</c:v>
                </c:pt>
                <c:pt idx="10">
                  <c:v>291.8</c:v>
                </c:pt>
                <c:pt idx="11">
                  <c:v>2331.6</c:v>
                </c:pt>
                <c:pt idx="12">
                  <c:v>4014</c:v>
                </c:pt>
                <c:pt idx="13">
                  <c:v>6122.6</c:v>
                </c:pt>
                <c:pt idx="14">
                  <c:v>370.7</c:v>
                </c:pt>
                <c:pt idx="15">
                  <c:v>828.4</c:v>
                </c:pt>
                <c:pt idx="16">
                  <c:v>24913.7</c:v>
                </c:pt>
                <c:pt idx="17">
                  <c:v>3592.1</c:v>
                </c:pt>
                <c:pt idx="18">
                  <c:v>5292.3</c:v>
                </c:pt>
                <c:pt idx="19">
                  <c:v>1588</c:v>
                </c:pt>
                <c:pt idx="20">
                  <c:v>1584.1</c:v>
                </c:pt>
                <c:pt idx="21">
                  <c:v>11741.7</c:v>
                </c:pt>
                <c:pt idx="22">
                  <c:v>6108.7</c:v>
                </c:pt>
                <c:pt idx="23">
                  <c:v>1018.6</c:v>
                </c:pt>
                <c:pt idx="24">
                  <c:v>4380.6000000000004</c:v>
                </c:pt>
                <c:pt idx="25">
                  <c:v>426758.5</c:v>
                </c:pt>
                <c:pt idx="26">
                  <c:v>36744.1</c:v>
                </c:pt>
              </c:numCache>
            </c:numRef>
          </c:val>
        </c:ser>
        <c:ser>
          <c:idx val="2"/>
          <c:order val="2"/>
          <c:tx>
            <c:strRef>
              <c:f>Лист1!$D$4:$D$5</c:f>
              <c:strCache>
                <c:ptCount val="1"/>
                <c:pt idx="0">
                  <c:v>2014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dkEdge"/>
          </c:spPr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Val val="1"/>
          </c:dLbls>
          <c:cat>
            <c:multiLvlStrRef>
              <c:f>Лист1!$A$6:$A$34</c:f>
              <c:multiLvlStrCache>
                <c:ptCount val="27"/>
                <c:lvl>
                  <c:pt idx="0">
                    <c:v>Брасовский </c:v>
                  </c:pt>
                  <c:pt idx="1">
                    <c:v>Брянский </c:v>
                  </c:pt>
                  <c:pt idx="2">
                    <c:v>Выгоничский </c:v>
                  </c:pt>
                  <c:pt idx="3">
                    <c:v>Гордеевский </c:v>
                  </c:pt>
                  <c:pt idx="4">
                    <c:v>Дубровский </c:v>
                  </c:pt>
                  <c:pt idx="5">
                    <c:v>Дятьковский </c:v>
                  </c:pt>
                  <c:pt idx="6">
                    <c:v>Жирятинский </c:v>
                  </c:pt>
                  <c:pt idx="7">
                    <c:v>Жуковский </c:v>
                  </c:pt>
                  <c:pt idx="8">
                    <c:v>Злынковский </c:v>
                  </c:pt>
                  <c:pt idx="9">
                    <c:v>Карачевский </c:v>
                  </c:pt>
                  <c:pt idx="10">
                    <c:v>Клетнянский </c:v>
                  </c:pt>
                  <c:pt idx="11">
                    <c:v>Климовский </c:v>
                  </c:pt>
                  <c:pt idx="12">
                    <c:v>Клинцовский </c:v>
                  </c:pt>
                  <c:pt idx="13">
                    <c:v>Комаричский </c:v>
                  </c:pt>
                  <c:pt idx="14">
                    <c:v>Красногорский </c:v>
                  </c:pt>
                  <c:pt idx="15">
                    <c:v>Мглинский </c:v>
                  </c:pt>
                  <c:pt idx="16">
                    <c:v>Навлинский </c:v>
                  </c:pt>
                  <c:pt idx="17">
                    <c:v>Новозыбковский </c:v>
                  </c:pt>
                  <c:pt idx="18">
                    <c:v>Погарский </c:v>
                  </c:pt>
                  <c:pt idx="19">
                    <c:v>Почепский </c:v>
                  </c:pt>
                  <c:pt idx="20">
                    <c:v>Рогнединский </c:v>
                  </c:pt>
                  <c:pt idx="21">
                    <c:v>Севский </c:v>
                  </c:pt>
                  <c:pt idx="22">
                    <c:v>Стародубский </c:v>
                  </c:pt>
                  <c:pt idx="23">
                    <c:v>Суземский </c:v>
                  </c:pt>
                  <c:pt idx="24">
                    <c:v>Суражский </c:v>
                  </c:pt>
                  <c:pt idx="25">
                    <c:v>Трубчевский </c:v>
                  </c:pt>
                  <c:pt idx="26">
                    <c:v>Унечский </c:v>
                  </c:pt>
                </c:lvl>
                <c:lvl>
                  <c:pt idx="0">
                    <c:v>Муниципальные районы</c:v>
                  </c:pt>
                </c:lvl>
              </c:multiLvlStrCache>
            </c:multiLvlStrRef>
          </c:cat>
          <c:val>
            <c:numRef>
              <c:f>Лист1!$D$6:$D$34</c:f>
              <c:numCache>
                <c:formatCode>0.00</c:formatCode>
                <c:ptCount val="27"/>
                <c:pt idx="0">
                  <c:v>1047.7</c:v>
                </c:pt>
                <c:pt idx="1">
                  <c:v>24195.9</c:v>
                </c:pt>
                <c:pt idx="2">
                  <c:v>539890.19999999902</c:v>
                </c:pt>
                <c:pt idx="3">
                  <c:v>913.1</c:v>
                </c:pt>
                <c:pt idx="4">
                  <c:v>1539</c:v>
                </c:pt>
                <c:pt idx="5">
                  <c:v>10956.9</c:v>
                </c:pt>
                <c:pt idx="6">
                  <c:v>33112.199999999997</c:v>
                </c:pt>
                <c:pt idx="7">
                  <c:v>2745.5</c:v>
                </c:pt>
                <c:pt idx="8">
                  <c:v>520</c:v>
                </c:pt>
                <c:pt idx="9">
                  <c:v>14284.7</c:v>
                </c:pt>
                <c:pt idx="10">
                  <c:v>13771.5</c:v>
                </c:pt>
                <c:pt idx="11">
                  <c:v>1905.6</c:v>
                </c:pt>
                <c:pt idx="12">
                  <c:v>8121.9</c:v>
                </c:pt>
                <c:pt idx="13">
                  <c:v>4578.3</c:v>
                </c:pt>
                <c:pt idx="14">
                  <c:v>347.5</c:v>
                </c:pt>
                <c:pt idx="15">
                  <c:v>1003.1</c:v>
                </c:pt>
                <c:pt idx="16">
                  <c:v>29223.9</c:v>
                </c:pt>
                <c:pt idx="17">
                  <c:v>3819.7</c:v>
                </c:pt>
                <c:pt idx="18">
                  <c:v>4774.7</c:v>
                </c:pt>
                <c:pt idx="19">
                  <c:v>1674.6</c:v>
                </c:pt>
                <c:pt idx="20">
                  <c:v>1503.1</c:v>
                </c:pt>
                <c:pt idx="21">
                  <c:v>15756.9</c:v>
                </c:pt>
                <c:pt idx="22">
                  <c:v>13337</c:v>
                </c:pt>
                <c:pt idx="23">
                  <c:v>1080.5</c:v>
                </c:pt>
                <c:pt idx="24">
                  <c:v>5559.3</c:v>
                </c:pt>
                <c:pt idx="25">
                  <c:v>368079.6</c:v>
                </c:pt>
                <c:pt idx="26">
                  <c:v>19703</c:v>
                </c:pt>
              </c:numCache>
            </c:numRef>
          </c:val>
        </c:ser>
        <c:dLbls>
          <c:showVal val="1"/>
        </c:dLbls>
        <c:gapWidth val="40"/>
        <c:overlap val="-10"/>
        <c:axId val="97915264"/>
        <c:axId val="97916800"/>
      </c:barChart>
      <c:catAx>
        <c:axId val="97915264"/>
        <c:scaling>
          <c:orientation val="minMax"/>
        </c:scaling>
        <c:axPos val="b"/>
        <c:majorGridlines/>
        <c:minorGridlines/>
        <c:majorTickMark val="in"/>
        <c:tickLblPos val="low"/>
        <c:txPr>
          <a:bodyPr/>
          <a:lstStyle/>
          <a:p>
            <a:pPr>
              <a:defRPr sz="800"/>
            </a:pPr>
            <a:endParaRPr lang="ru-RU"/>
          </a:p>
        </c:txPr>
        <c:crossAx val="97916800"/>
        <c:crosses val="autoZero"/>
        <c:auto val="1"/>
        <c:lblAlgn val="ctr"/>
        <c:lblOffset val="100"/>
      </c:catAx>
      <c:valAx>
        <c:axId val="97916800"/>
        <c:scaling>
          <c:orientation val="minMax"/>
        </c:scaling>
        <c:axPos val="l"/>
        <c:majorGridlines/>
        <c:minorGridlines/>
        <c:numFmt formatCode="0.00" sourceLinked="1"/>
        <c:tickLblPos val="nextTo"/>
        <c:crossAx val="97915264"/>
        <c:crosses val="autoZero"/>
        <c:crossBetween val="between"/>
      </c:valAx>
      <c:spPr>
        <a:gradFill>
          <a:gsLst>
            <a:gs pos="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18500176732922721"/>
          <c:y val="0.92974287019154422"/>
          <c:w val="0.7533799607427295"/>
          <c:h val="4.4597412744790871E-2"/>
        </c:manualLayout>
      </c:layout>
      <c:spPr>
        <a:solidFill>
          <a:schemeClr val="bg1"/>
        </a:solidFill>
      </c:spPr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</c:chart>
  <c:externalData r:id="rId1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</c14:pivotOptions>
    </c:ext>
  </c:extLst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9E2A0-8FAD-4258-B845-333787A83273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9" y="4715155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39D3D4-1049-4E93-8FF0-42CFFEA841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5701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9D3D4-1049-4E93-8FF0-42CFFEA8417D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62003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9D3D4-1049-4E93-8FF0-42CFFEA8417D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0422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9D3D4-1049-4E93-8FF0-42CFFEA8417D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0422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9D3D4-1049-4E93-8FF0-42CFFEA8417D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0422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9D3D4-1049-4E93-8FF0-42CFFEA8417D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0422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9D3D4-1049-4E93-8FF0-42CFFEA8417D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0422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9D3D4-1049-4E93-8FF0-42CFFEA8417D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0422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9D3D4-1049-4E93-8FF0-42CFFEA8417D}" type="slidenum">
              <a:rPr lang="ru-RU" smtClean="0"/>
              <a:pPr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0422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9D3D4-1049-4E93-8FF0-42CFFEA8417D}" type="slidenum">
              <a:rPr lang="ru-RU" smtClean="0"/>
              <a:pPr/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0422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9D3D4-1049-4E93-8FF0-42CFFEA8417D}" type="slidenum">
              <a:rPr lang="ru-RU" smtClean="0"/>
              <a:pPr/>
              <a:t>46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042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9D3D4-1049-4E93-8FF0-42CFFEA8417D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042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9D3D4-1049-4E93-8FF0-42CFFEA8417D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042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9D3D4-1049-4E93-8FF0-42CFFEA8417D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042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9D3D4-1049-4E93-8FF0-42CFFEA8417D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042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9D3D4-1049-4E93-8FF0-42CFFEA8417D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0422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9D3D4-1049-4E93-8FF0-42CFFEA8417D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0422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9D3D4-1049-4E93-8FF0-42CFFEA8417D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0422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9D3D4-1049-4E93-8FF0-42CFFEA8417D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042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0BE35-8313-41DC-8C3E-13E0CDF8469D}" type="datetime1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0114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35C1-B34A-4E0F-B08D-8B8E92C81C3D}" type="datetime1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987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B53F-4DB9-4411-A22F-1468651B8C74}" type="datetime1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7386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0082-C4B6-49F4-890A-9D5BBD68FFD1}" type="datetime1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254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3B8F2-DA2F-4014-A0AE-1E5276127CD9}" type="datetime1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7981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DAFE1-3C7B-4FCD-AF1F-451F0BD222FA}" type="datetime1">
              <a:rPr lang="ru-RU" smtClean="0"/>
              <a:pPr/>
              <a:t>22.10.2015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1638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9257-D36B-4C4A-8A91-0997569639F5}" type="datetime1">
              <a:rPr lang="ru-RU" smtClean="0"/>
              <a:pPr/>
              <a:t>22.10.2015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018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9BF3C-C785-400A-8150-B380608FF76E}" type="datetime1">
              <a:rPr lang="ru-RU" smtClean="0"/>
              <a:pPr/>
              <a:t>22.10.2015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1410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E113B-F401-4A78-A93F-42082E1CC3FD}" type="datetime1">
              <a:rPr lang="ru-RU" smtClean="0"/>
              <a:pPr/>
              <a:t>22.10.2015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3607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95BE-D1C7-455D-80CA-F629019D243E}" type="datetime1">
              <a:rPr lang="ru-RU" smtClean="0"/>
              <a:pPr/>
              <a:t>22.10.2015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3929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715DC-9F01-4F52-99EE-237352D1CFAB}" type="datetime1">
              <a:rPr lang="ru-RU" smtClean="0"/>
              <a:pPr/>
              <a:t>22.10.2015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258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9AC08-FD87-41EB-8E07-647A284D9CC0}" type="datetime1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F02E0-2739-4B6E-A025-7A359D11D0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7744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chart" Target="../charts/chart1.xml"/><Relationship Id="rId4" Type="http://schemas.openxmlformats.org/officeDocument/2006/relationships/image" Target="../media/image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8.jpeg"/><Relationship Id="rId3" Type="http://schemas.openxmlformats.org/officeDocument/2006/relationships/hyperlink" Target="http://www.klinci.ru/" TargetMode="External"/><Relationship Id="rId7" Type="http://schemas.openxmlformats.org/officeDocument/2006/relationships/hyperlink" Target="http://admfokino.narod.ru/" TargetMode="External"/><Relationship Id="rId12" Type="http://schemas.openxmlformats.org/officeDocument/2006/relationships/image" Target="../media/image7.jpeg"/><Relationship Id="rId2" Type="http://schemas.openxmlformats.org/officeDocument/2006/relationships/hyperlink" Target="http://www.bryansk032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&#1075;&#1086;&#1088;&#1086;&#1076;-&#1089;&#1090;&#1072;&#1088;&#1086;&#1076;&#1091;&#1073;.&#1088;&#1092;/" TargetMode="External"/><Relationship Id="rId11" Type="http://schemas.openxmlformats.org/officeDocument/2006/relationships/image" Target="../media/image6.gif"/><Relationship Id="rId5" Type="http://schemas.openxmlformats.org/officeDocument/2006/relationships/hyperlink" Target="http://www.admsel.ru/" TargetMode="External"/><Relationship Id="rId10" Type="http://schemas.openxmlformats.org/officeDocument/2006/relationships/image" Target="../media/image5.jpeg"/><Relationship Id="rId4" Type="http://schemas.openxmlformats.org/officeDocument/2006/relationships/hyperlink" Target="http://zibkoe.ucoz.ru/" TargetMode="External"/><Relationship Id="rId9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uratino.ru/" TargetMode="External"/><Relationship Id="rId13" Type="http://schemas.openxmlformats.org/officeDocument/2006/relationships/image" Target="../media/image13.jpeg"/><Relationship Id="rId3" Type="http://schemas.openxmlformats.org/officeDocument/2006/relationships/hyperlink" Target="http://www.admbr.ru/" TargetMode="External"/><Relationship Id="rId7" Type="http://schemas.openxmlformats.org/officeDocument/2006/relationships/hyperlink" Target="http://admindtk.ru/" TargetMode="External"/><Relationship Id="rId12" Type="http://schemas.openxmlformats.org/officeDocument/2006/relationships/image" Target="../media/image12.jpeg"/><Relationship Id="rId2" Type="http://schemas.openxmlformats.org/officeDocument/2006/relationships/hyperlink" Target="http://www.brasadmin.org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dmdubrovka.ru/" TargetMode="External"/><Relationship Id="rId11" Type="http://schemas.openxmlformats.org/officeDocument/2006/relationships/image" Target="../media/image11.jpeg"/><Relationship Id="rId5" Type="http://schemas.openxmlformats.org/officeDocument/2006/relationships/hyperlink" Target="http://www.admgordeevka.ru/" TargetMode="External"/><Relationship Id="rId15" Type="http://schemas.openxmlformats.org/officeDocument/2006/relationships/image" Target="../media/image15.png"/><Relationship Id="rId10" Type="http://schemas.openxmlformats.org/officeDocument/2006/relationships/image" Target="../media/image10.jpeg"/><Relationship Id="rId4" Type="http://schemas.openxmlformats.org/officeDocument/2006/relationships/hyperlink" Target="http://www.adminwr.ru/" TargetMode="External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microsoft.com/office/2007/relationships/hdphoto" Target="../media/hdphoto2.wdp"/><Relationship Id="rId4" Type="http://schemas.openxmlformats.org/officeDocument/2006/relationships/image" Target="../media/image36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0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adminkom.ru/" TargetMode="External"/><Relationship Id="rId13" Type="http://schemas.openxmlformats.org/officeDocument/2006/relationships/image" Target="../media/image20.jpeg"/><Relationship Id="rId3" Type="http://schemas.openxmlformats.org/officeDocument/2006/relationships/hyperlink" Target="http://zlynka.narod.ru/" TargetMode="External"/><Relationship Id="rId7" Type="http://schemas.openxmlformats.org/officeDocument/2006/relationships/hyperlink" Target="http://www.klinrai.ru/" TargetMode="External"/><Relationship Id="rId12" Type="http://schemas.openxmlformats.org/officeDocument/2006/relationships/image" Target="../media/image19.jpeg"/><Relationship Id="rId2" Type="http://schemas.openxmlformats.org/officeDocument/2006/relationships/hyperlink" Target="http://www.zhukadmin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kladm.ru/" TargetMode="External"/><Relationship Id="rId11" Type="http://schemas.openxmlformats.org/officeDocument/2006/relationships/image" Target="../media/image18.jpeg"/><Relationship Id="rId5" Type="http://schemas.openxmlformats.org/officeDocument/2006/relationships/hyperlink" Target="http://www.kletn.ru/" TargetMode="External"/><Relationship Id="rId15" Type="http://schemas.openxmlformats.org/officeDocument/2006/relationships/image" Target="../media/image22.png"/><Relationship Id="rId10" Type="http://schemas.openxmlformats.org/officeDocument/2006/relationships/image" Target="../media/image17.jpeg"/><Relationship Id="rId4" Type="http://schemas.openxmlformats.org/officeDocument/2006/relationships/hyperlink" Target="http://karadmin.ru/" TargetMode="External"/><Relationship Id="rId9" Type="http://schemas.openxmlformats.org/officeDocument/2006/relationships/image" Target="../media/image16.jpeg"/><Relationship Id="rId14" Type="http://schemas.openxmlformats.org/officeDocument/2006/relationships/image" Target="../media/image21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ognedino.ru/" TargetMode="External"/><Relationship Id="rId13" Type="http://schemas.openxmlformats.org/officeDocument/2006/relationships/image" Target="../media/image27.jpeg"/><Relationship Id="rId3" Type="http://schemas.openxmlformats.org/officeDocument/2006/relationships/hyperlink" Target="http://www.mgladm.ru/" TargetMode="External"/><Relationship Id="rId7" Type="http://schemas.openxmlformats.org/officeDocument/2006/relationships/hyperlink" Target="http://www.admpochep.ru/" TargetMode="External"/><Relationship Id="rId12" Type="http://schemas.openxmlformats.org/officeDocument/2006/relationships/image" Target="../media/image26.jpeg"/><Relationship Id="rId2" Type="http://schemas.openxmlformats.org/officeDocument/2006/relationships/hyperlink" Target="http://www.krgadm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ogaradm.ru/" TargetMode="External"/><Relationship Id="rId11" Type="http://schemas.openxmlformats.org/officeDocument/2006/relationships/image" Target="../media/image25.png"/><Relationship Id="rId5" Type="http://schemas.openxmlformats.org/officeDocument/2006/relationships/hyperlink" Target="http://adminnovzraion.ru/" TargetMode="External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hyperlink" Target="http://admnav.ru/" TargetMode="External"/><Relationship Id="rId9" Type="http://schemas.openxmlformats.org/officeDocument/2006/relationships/image" Target="../media/image23.jpeg"/><Relationship Id="rId1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34.png"/><Relationship Id="rId3" Type="http://schemas.openxmlformats.org/officeDocument/2006/relationships/hyperlink" Target="http://adminstarrayon.ru/" TargetMode="External"/><Relationship Id="rId7" Type="http://schemas.openxmlformats.org/officeDocument/2006/relationships/hyperlink" Target="http://www.unradm.ru/" TargetMode="External"/><Relationship Id="rId12" Type="http://schemas.openxmlformats.org/officeDocument/2006/relationships/image" Target="../media/image33.jpeg"/><Relationship Id="rId2" Type="http://schemas.openxmlformats.org/officeDocument/2006/relationships/hyperlink" Target="http://www.sevskadm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trubech.ru/" TargetMode="External"/><Relationship Id="rId11" Type="http://schemas.openxmlformats.org/officeDocument/2006/relationships/image" Target="../media/image32.jpeg"/><Relationship Id="rId5" Type="http://schemas.openxmlformats.org/officeDocument/2006/relationships/hyperlink" Target="http://www.admsur.ru/" TargetMode="External"/><Relationship Id="rId10" Type="http://schemas.openxmlformats.org/officeDocument/2006/relationships/image" Target="../media/image31.jpeg"/><Relationship Id="rId4" Type="http://schemas.openxmlformats.org/officeDocument/2006/relationships/hyperlink" Target="http://www.admsuzemka.ru/" TargetMode="External"/><Relationship Id="rId9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microsoft.com/office/2007/relationships/hdphoto" Target="../media/hdphoto2.wdp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80135" y="6642556"/>
            <a:ext cx="190468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b="1" dirty="0" smtClean="0"/>
              <a:t>Правительство Брянской области 2015</a:t>
            </a:r>
          </a:p>
        </p:txBody>
      </p:sp>
      <p:pic>
        <p:nvPicPr>
          <p:cNvPr id="2050" name="Picture 2" descr="http://www.mrtrans.ru/images/userfiles/20081213173354-857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8928" y="131338"/>
            <a:ext cx="1836390" cy="191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08928" y="2322608"/>
            <a:ext cx="7510232" cy="2308324"/>
          </a:xfrm>
          <a:prstGeom prst="rect">
            <a:avLst/>
          </a:prstGeom>
          <a:effectLst>
            <a:glow rad="114300">
              <a:schemeClr val="accent1"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1270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СВОДНЫЙ ДОКЛАД</a:t>
            </a:r>
            <a:endParaRPr lang="ru-RU" sz="2400" dirty="0"/>
          </a:p>
          <a:p>
            <a:pPr algn="ctr"/>
            <a:r>
              <a:rPr lang="ru-RU" sz="2400" b="1" dirty="0" smtClean="0"/>
              <a:t>БРЯНСКОЙ ОБЛАСТИ </a:t>
            </a:r>
            <a:r>
              <a:rPr lang="ru-RU" sz="2400" b="1" dirty="0"/>
              <a:t>О РЕЗУЛЬТАТАХ МОНИТОРИНГА ЭФФЕКТИВНОСТИ ДЕЯТЕЛЬНОСТИ ОРГАНОВ МЕСТНОГО САМОУПРАВЛЕНИЯ ГОРОДСКИХ ОКРУГОВ И МУНИЦИПАЛЬНЫХ РАЙОНОВ</a:t>
            </a:r>
            <a:endParaRPr lang="ru-RU" sz="2400" dirty="0"/>
          </a:p>
          <a:p>
            <a:pPr algn="ctr"/>
            <a:r>
              <a:rPr lang="ru-RU" sz="2400" b="1" dirty="0"/>
              <a:t>по итогам </a:t>
            </a:r>
            <a:r>
              <a:rPr lang="ru-RU" sz="2400" b="1" dirty="0" smtClean="0"/>
              <a:t>2014 </a:t>
            </a:r>
            <a:r>
              <a:rPr lang="ru-RU" sz="2400" b="1" dirty="0"/>
              <a:t>года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193079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1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5550"/>
            <a:ext cx="538408" cy="476250"/>
          </a:xfrm>
        </p:spPr>
        <p:txBody>
          <a:bodyPr/>
          <a:lstStyle/>
          <a:p>
            <a:fld id="{DE1F02E0-2739-4B6E-A025-7A359D11D0B7}" type="slidenum">
              <a:rPr lang="ru-RU" sz="1400" smtClean="0"/>
              <a:pPr/>
              <a:t>10</a:t>
            </a:fld>
            <a:endParaRPr lang="ru-RU" sz="1400" dirty="0"/>
          </a:p>
        </p:txBody>
      </p:sp>
      <p:sp>
        <p:nvSpPr>
          <p:cNvPr id="1041" name="Прямоугольник 1040"/>
          <p:cNvSpPr/>
          <p:nvPr/>
        </p:nvSpPr>
        <p:spPr>
          <a:xfrm>
            <a:off x="321664" y="-5352"/>
            <a:ext cx="87849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субъектов малого и среднего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предпринимательства (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единиц на 10 тыс. человек населения)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332656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275856" y="758309"/>
            <a:ext cx="30963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среднем по Брянской области число субъектов малого и среднего предпринимательства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2014 снизилось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2,9 единицы на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10 тыс. человек населения и составило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239,84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единицы на 10 тыс. человек населения 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242,74 единиц).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Среди городских округов лидерами остаются г. Брянск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г. Стародуб, г. Новозыбков.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При этом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максимальное значение показателя имеет г. Брянск (579,8 единиц).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75856" y="3429000"/>
            <a:ext cx="31535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Самый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низкий показатель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имеет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Клинцы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(45,4 единицы).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42845" y="428608"/>
          <a:ext cx="3143272" cy="6286527"/>
        </p:xfrm>
        <a:graphic>
          <a:graphicData uri="http://schemas.openxmlformats.org/drawingml/2006/table">
            <a:tbl>
              <a:tblPr/>
              <a:tblGrid>
                <a:gridCol w="1149978"/>
                <a:gridCol w="564534"/>
                <a:gridCol w="714379"/>
                <a:gridCol w="714381"/>
              </a:tblGrid>
              <a:tr h="24679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Названия строк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2012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2013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2014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24679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Городские округа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324,33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305,68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304,48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Брянск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573,10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576,30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579,80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Клинцы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Новозыбков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405,70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371,40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Сельцо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404,00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Стародуб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484,20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484,70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493,60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Фокино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8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245,00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228,75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225,48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Брасовский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Выгоничский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234,90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189,70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193,60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Гордеевский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165,40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168,30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171,80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Дубровский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316,00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Дятьковский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980,60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1007,60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Жирятинский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146,00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Жуковский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311,40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255,80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262,20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Злынковский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Карачевский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346,30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318,40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323,30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Клетнянский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Климовский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Клинцовский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142,20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Комаричский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Красногорский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Мглинский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236,00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Навлинский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260,30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237,50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Новозыбковский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Погарский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Почепский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Рогнединский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226,00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Стародубский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Суземский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Суражский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256,00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Трубчевский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Унечский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Общий итог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259,42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242,74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239,84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Диаграмма 11"/>
          <p:cNvGraphicFramePr/>
          <p:nvPr/>
        </p:nvGraphicFramePr>
        <p:xfrm>
          <a:off x="6429388" y="642919"/>
          <a:ext cx="2571768" cy="50577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1096359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1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5550"/>
            <a:ext cx="538408" cy="476250"/>
          </a:xfrm>
        </p:spPr>
        <p:txBody>
          <a:bodyPr/>
          <a:lstStyle/>
          <a:p>
            <a:fld id="{DE1F02E0-2739-4B6E-A025-7A359D11D0B7}" type="slidenum">
              <a:rPr lang="ru-RU" sz="1400" smtClean="0"/>
              <a:pPr/>
              <a:t>11</a:t>
            </a:fld>
            <a:endParaRPr lang="ru-RU" sz="1400" dirty="0"/>
          </a:p>
        </p:txBody>
      </p:sp>
      <p:sp>
        <p:nvSpPr>
          <p:cNvPr id="1041" name="Прямоугольник 1040"/>
          <p:cNvSpPr/>
          <p:nvPr/>
        </p:nvSpPr>
        <p:spPr>
          <a:xfrm>
            <a:off x="321664" y="-5352"/>
            <a:ext cx="878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субъектов малого и среднего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предпринимательства (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единиц на 10 тыс. человек населения)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40466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142152" y="692696"/>
            <a:ext cx="27736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муниципальным районам, как и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году, первенство остается за следующими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районами: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Дятьковский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Брянский,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Трубчевский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Карачевский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Дубровский, где  показатели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выше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среднеобластного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значения.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территориях этот показатель ниже среднеобластного уровня. Динамика значений показателя показывает, что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муниципальных районов улучшили свои результаты. Так, максимальный рост был зафиксирован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Дятьковском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районе (на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27 единиц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10 тыс. человек населения). Снижение показателя отмечается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районах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максимальное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Суражском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районе (145 единиц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10 тыс. человек населения).</a:t>
            </a: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2928926" y="500042"/>
          <a:ext cx="6072230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2928926" y="4714884"/>
          <a:ext cx="6072230" cy="1714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2039877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5550"/>
            <a:ext cx="538408" cy="476250"/>
          </a:xfrm>
        </p:spPr>
        <p:txBody>
          <a:bodyPr/>
          <a:lstStyle/>
          <a:p>
            <a:fld id="{DE1F02E0-2739-4B6E-A025-7A359D11D0B7}" type="slidenum">
              <a:rPr lang="ru-RU" sz="1400" smtClean="0"/>
              <a:pPr/>
              <a:t>12</a:t>
            </a:fld>
            <a:endParaRPr lang="ru-RU" sz="1400" dirty="0"/>
          </a:p>
        </p:txBody>
      </p:sp>
      <p:sp>
        <p:nvSpPr>
          <p:cNvPr id="1041" name="Прямоугольник 1040"/>
          <p:cNvSpPr/>
          <p:nvPr/>
        </p:nvSpPr>
        <p:spPr>
          <a:xfrm>
            <a:off x="321664" y="-5352"/>
            <a:ext cx="87849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Доля среднесписочной численности работников (без внешних совместителей) малых и средних предприятий в среднесписочной численности работников (без внешних совместителей) всех предприятий и организаций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(процентов)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0" y="714356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275856" y="758308"/>
            <a:ext cx="309634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среднем по Брянской области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доля среднесписочной численности работников (без внешних совместителей) малых и средних предприятий в общей среднесписочной численности работников возросла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2014 году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1,66 процентных пункта и составила 37,45 процента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2013 год – 35,79 процента).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Среди городских округов лидерами остаются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 Сельцо и г. Брянск (53,7 и 37,6 процента).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86116" y="3643314"/>
            <a:ext cx="3000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Самый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низкий показатель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   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Фокино (27 процентов).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42844" y="785794"/>
          <a:ext cx="3143271" cy="5929368"/>
        </p:xfrm>
        <a:graphic>
          <a:graphicData uri="http://schemas.openxmlformats.org/drawingml/2006/table">
            <a:tbl>
              <a:tblPr/>
              <a:tblGrid>
                <a:gridCol w="1356898"/>
                <a:gridCol w="684673"/>
                <a:gridCol w="550850"/>
                <a:gridCol w="550850"/>
              </a:tblGrid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Названия строк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2012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2013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2014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Городские округа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30,77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31,68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34,43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Брянск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Клинцы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Новозыбков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Сельцо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Стародуб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Фокино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7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35,93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36,71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38,13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Брасовский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Выгоничский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Гордеевский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Дубровский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Дятьковский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Жирятинский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Жуковский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Злынковский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Карачевский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Клетнянский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Климовский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Клинцовский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Комаричский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Красногорский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Мглинский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Навлинский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Новозыбковский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Погарский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Почепский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Рогнединский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Стародубский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Суземский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Суражский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Трубчевский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Унечский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Общий итог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34,99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35,79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37,45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6429388" y="857233"/>
          <a:ext cx="2571768" cy="4843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0963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5550"/>
            <a:ext cx="538408" cy="476250"/>
          </a:xfrm>
        </p:spPr>
        <p:txBody>
          <a:bodyPr/>
          <a:lstStyle/>
          <a:p>
            <a:fld id="{DE1F02E0-2739-4B6E-A025-7A359D11D0B7}" type="slidenum">
              <a:rPr lang="ru-RU" sz="1400" smtClean="0"/>
              <a:pPr/>
              <a:t>13</a:t>
            </a:fld>
            <a:endParaRPr lang="ru-RU" sz="1400" dirty="0"/>
          </a:p>
        </p:txBody>
      </p:sp>
      <p:sp>
        <p:nvSpPr>
          <p:cNvPr id="1041" name="Прямоугольник 1040"/>
          <p:cNvSpPr/>
          <p:nvPr/>
        </p:nvSpPr>
        <p:spPr>
          <a:xfrm>
            <a:off x="321664" y="-5352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2. Доля среднесписочной численности работников (без внешних совместителей) малых и средних предприятий в среднесписочной численности работников (без внешних совместителей) всех предприятий и организаций  (процентов) </a:t>
            </a:r>
            <a:endParaRPr lang="ru-RU" sz="12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0" y="500042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142152" y="692696"/>
            <a:ext cx="277366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муниципальным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районам лидерами по данному показателю являются следующие районы: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Брасовский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Жирятинский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Клетнянский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Навлинский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Севский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районы,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показатели которых выше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среднеобластного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значения.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12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территориях этот показатель ниже среднеобластного уровня. Динамика значений показателя показывает, что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района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улучшили свои результаты. Так, максимальный рост был зафиксирован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Клетнянском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районе (на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9,3 процентных пункта).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Снижение показателя отмечается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муниципальных районах, максимальное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Рогнединском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2,7 процентных пункта).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3071802" y="571480"/>
          <a:ext cx="5857916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3000364" y="4786322"/>
          <a:ext cx="5857916" cy="1643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20398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5550"/>
            <a:ext cx="538408" cy="476250"/>
          </a:xfrm>
        </p:spPr>
        <p:txBody>
          <a:bodyPr/>
          <a:lstStyle/>
          <a:p>
            <a:fld id="{DE1F02E0-2739-4B6E-A025-7A359D11D0B7}" type="slidenum">
              <a:rPr lang="ru-RU" sz="1400" smtClean="0"/>
              <a:pPr/>
              <a:t>14</a:t>
            </a:fld>
            <a:endParaRPr lang="ru-RU" sz="1400" dirty="0"/>
          </a:p>
        </p:txBody>
      </p:sp>
      <p:sp>
        <p:nvSpPr>
          <p:cNvPr id="1041" name="Прямоугольник 1040"/>
          <p:cNvSpPr/>
          <p:nvPr/>
        </p:nvSpPr>
        <p:spPr>
          <a:xfrm>
            <a:off x="321664" y="-5352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I.3.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Объем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инвестиций в основной капитал (за исключением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бюджетных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средств)</a:t>
            </a:r>
            <a:endParaRPr lang="en-US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расчете на 1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жителя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(рублей)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476672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327998" y="2773640"/>
            <a:ext cx="297219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в целом по Брянской области отмечается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увеличение объема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инвестиций в основной капитал  (за исключением бюджетных средств) в расчете на 1 жителя по сравнению с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2013 годом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39,2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27998" y="4591139"/>
            <a:ext cx="570849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Положительная динамика отмечается в 3 городских округах             г. Брянск, г. Сельцо и г. Фокино. Среди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городских округов наибольший объем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инвестиций в основной капитал в расчете на 1 жителя имеют       г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Брянск 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Фокино, при этом в г. Фокино достигнуто максимальное увеличение показателя (рост на 64,5 процента по сравнению с 2013 годом). Максимальное снижение инвестиций имеют    г.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Клинцы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г. Стародуб на 54,9 и 22,3 процента соответственно.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42844" y="571480"/>
          <a:ext cx="3071834" cy="6143654"/>
        </p:xfrm>
        <a:graphic>
          <a:graphicData uri="http://schemas.openxmlformats.org/drawingml/2006/table">
            <a:tbl>
              <a:tblPr/>
              <a:tblGrid>
                <a:gridCol w="1061267"/>
                <a:gridCol w="767205"/>
                <a:gridCol w="600420"/>
                <a:gridCol w="642942"/>
              </a:tblGrid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Названия строк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2012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2013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2014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Городские округа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10336,83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15045,90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14625,58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Брянск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27988,10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28881,50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30789,40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Клинцы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1437,90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24405,50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10998,80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Новозыбков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3565,50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4908,10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4033,90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Сельцо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1511,20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988,90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1082,10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Стародуб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11800,70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11853,70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9207,30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Фокино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15717,60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19237,70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31642,00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35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15090,96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28882,47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41609,09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Брасовский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1348,80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4252,60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1047,70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16629,10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23733,40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24195,90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Выгоничский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32352,70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147973,80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539890,20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Гордеевский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320,70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300,50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913,10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Дубровский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757,90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1273,10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1539,00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Дятьковский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3905,30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8593,20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10956,90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Жирятинский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94033,70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28268,50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33112,20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Жуковский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2949,00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5605,70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2745,50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Злынковский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620,70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800,90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Карачевский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28887,30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21343,50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14284,70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Клетнянский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291,80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13771,50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Климовский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2628,70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2331,60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1905,60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Клинцовский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3552,70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4014,00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8121,90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Комаричский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1819,70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6122,60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4578,30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Красногорский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372,20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370,70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347,50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Мглинский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292,90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828,40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1003,10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Навлинский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1926,60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24913,70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29223,90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Новозыбковский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1117,00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3592,10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3819,70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Погарский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2128,10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5292,30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4774,70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Почепский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1588,00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1674,60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Рогнединский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649,10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1584,10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1503,10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13467,50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11741,70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15756,90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Стародубский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3920,80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6108,70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13337,00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Суземский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1436,40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1018,60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1080,50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Суражский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18495,90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4380,60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5559,30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Трубчевский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114606,00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426758,50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368079,60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Унечский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57799,10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36744,10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19703,00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Общий итог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14226,57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26366,73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36703,00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3286116" y="642919"/>
          <a:ext cx="3357586" cy="2143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Диаграмма 11"/>
          <p:cNvGraphicFramePr/>
          <p:nvPr/>
        </p:nvGraphicFramePr>
        <p:xfrm>
          <a:off x="6643702" y="500043"/>
          <a:ext cx="2357454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12432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5550"/>
            <a:ext cx="538408" cy="476250"/>
          </a:xfrm>
        </p:spPr>
        <p:txBody>
          <a:bodyPr/>
          <a:lstStyle/>
          <a:p>
            <a:fld id="{DE1F02E0-2739-4B6E-A025-7A359D11D0B7}" type="slidenum">
              <a:rPr lang="ru-RU" sz="1400" smtClean="0"/>
              <a:pPr/>
              <a:t>15</a:t>
            </a:fld>
            <a:endParaRPr lang="ru-RU" sz="1400" dirty="0"/>
          </a:p>
        </p:txBody>
      </p:sp>
      <p:sp>
        <p:nvSpPr>
          <p:cNvPr id="1041" name="Прямоугольник 1040"/>
          <p:cNvSpPr/>
          <p:nvPr/>
        </p:nvSpPr>
        <p:spPr>
          <a:xfrm>
            <a:off x="321664" y="-5352"/>
            <a:ext cx="878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I.3.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Объем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инвестиций в основной капитал (за исключением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бюджетных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средств) в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расчете на 1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жителя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(рублей)</a:t>
            </a: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476672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6156176" y="751344"/>
            <a:ext cx="288032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муниципальным районам высокий уровень объема инвестиций в основной капитал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расчете на 1 жителя достигнут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Выгоничском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Трубчевском,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Жирятинском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Навлинском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Брянском районах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Рост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данного показателя отмечается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муниципальных районах, из них максимальное увеличение достигнуто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Клетнянском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(более чем в 40 раз),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Выгоничском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3,6 раза)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Гордеевском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(в 3 раза)  районах.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Снижение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показателя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зафиксировано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11 территориях, из них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максимальное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Брасовском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(снижение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75,4 процента), Жуковском (на 51 процент),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Унечском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(на 46,4 процента) районах.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42844" y="571481"/>
          <a:ext cx="6000792" cy="5224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02807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5550"/>
            <a:ext cx="538408" cy="476250"/>
          </a:xfrm>
        </p:spPr>
        <p:txBody>
          <a:bodyPr/>
          <a:lstStyle/>
          <a:p>
            <a:fld id="{DE1F02E0-2739-4B6E-A025-7A359D11D0B7}" type="slidenum">
              <a:rPr lang="ru-RU" sz="1400" smtClean="0"/>
              <a:pPr/>
              <a:t>16</a:t>
            </a:fld>
            <a:endParaRPr lang="ru-RU" sz="1400" dirty="0"/>
          </a:p>
        </p:txBody>
      </p:sp>
      <p:sp>
        <p:nvSpPr>
          <p:cNvPr id="1041" name="Прямоугольник 1040"/>
          <p:cNvSpPr/>
          <p:nvPr/>
        </p:nvSpPr>
        <p:spPr>
          <a:xfrm>
            <a:off x="321664" y="-5352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Доля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площади земельных участков, являющихся объектами налогообложения земельным налогом, в общей площади территории городского округа (муниципального района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(процентов)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476672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3357554" y="699592"/>
            <a:ext cx="567894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В </a:t>
            </a:r>
            <a:r>
              <a:rPr lang="ru-RU" sz="1400" dirty="0" smtClean="0">
                <a:latin typeface="Times New Roman"/>
                <a:ea typeface="Times New Roman"/>
              </a:rPr>
              <a:t>2014 </a:t>
            </a:r>
            <a:r>
              <a:rPr lang="ru-RU" sz="1400" dirty="0">
                <a:latin typeface="Times New Roman"/>
                <a:ea typeface="Times New Roman"/>
              </a:rPr>
              <a:t>году доля площади земельных участков, являющихся объектами налогообложения земельным налогом, в общей площади территории городского округа (муниципального района) составила в среднем по области </a:t>
            </a:r>
            <a:r>
              <a:rPr lang="ru-RU" sz="1400" dirty="0" smtClean="0">
                <a:latin typeface="Times New Roman"/>
                <a:ea typeface="Times New Roman"/>
              </a:rPr>
              <a:t>52,4 </a:t>
            </a:r>
            <a:r>
              <a:rPr lang="ru-RU" sz="1400" dirty="0">
                <a:latin typeface="Times New Roman"/>
                <a:ea typeface="Times New Roman"/>
              </a:rPr>
              <a:t>процента и возросла </a:t>
            </a:r>
            <a:r>
              <a:rPr lang="ru-RU" sz="1400" dirty="0" smtClean="0">
                <a:latin typeface="Times New Roman"/>
                <a:ea typeface="Times New Roman"/>
              </a:rPr>
              <a:t>по сравнению </a:t>
            </a:r>
            <a:r>
              <a:rPr lang="ru-RU" sz="1400" dirty="0">
                <a:latin typeface="Times New Roman"/>
                <a:ea typeface="Times New Roman"/>
              </a:rPr>
              <a:t>с </a:t>
            </a:r>
            <a:r>
              <a:rPr lang="ru-RU" sz="1400" dirty="0" smtClean="0">
                <a:latin typeface="Times New Roman"/>
                <a:ea typeface="Times New Roman"/>
              </a:rPr>
              <a:t>2013 </a:t>
            </a:r>
            <a:r>
              <a:rPr lang="ru-RU" sz="1400" dirty="0">
                <a:latin typeface="Times New Roman"/>
                <a:ea typeface="Times New Roman"/>
              </a:rPr>
              <a:t>годом на </a:t>
            </a:r>
            <a:r>
              <a:rPr lang="ru-RU" sz="1400" dirty="0" smtClean="0">
                <a:latin typeface="Times New Roman"/>
                <a:ea typeface="Times New Roman"/>
              </a:rPr>
              <a:t>1,8 </a:t>
            </a:r>
            <a:r>
              <a:rPr lang="ru-RU" sz="1400" dirty="0">
                <a:latin typeface="Times New Roman"/>
                <a:ea typeface="Times New Roman"/>
              </a:rPr>
              <a:t>процентных пункта. </a:t>
            </a:r>
          </a:p>
          <a:p>
            <a:pPr indent="360000" algn="just"/>
            <a:r>
              <a:rPr lang="ru-RU" sz="1400" dirty="0">
                <a:latin typeface="Times New Roman"/>
                <a:ea typeface="Times New Roman"/>
              </a:rPr>
              <a:t>Доля площади земельных участков, являющихся объектами налогообложения земельным налогом, в общей площади территории городского округа составила в среднем </a:t>
            </a:r>
            <a:r>
              <a:rPr lang="ru-RU" sz="1400" dirty="0" smtClean="0">
                <a:latin typeface="Times New Roman"/>
                <a:ea typeface="Times New Roman"/>
              </a:rPr>
              <a:t>41,3 </a:t>
            </a:r>
            <a:r>
              <a:rPr lang="ru-RU" sz="1400" dirty="0">
                <a:latin typeface="Times New Roman"/>
                <a:ea typeface="Times New Roman"/>
              </a:rPr>
              <a:t>процента и возросла </a:t>
            </a:r>
            <a:r>
              <a:rPr lang="ru-RU" sz="1400" dirty="0" smtClean="0">
                <a:latin typeface="Times New Roman"/>
                <a:ea typeface="Times New Roman"/>
              </a:rPr>
              <a:t>по сравнению </a:t>
            </a:r>
            <a:r>
              <a:rPr lang="ru-RU" sz="1400" dirty="0">
                <a:latin typeface="Times New Roman"/>
                <a:ea typeface="Times New Roman"/>
              </a:rPr>
              <a:t>с </a:t>
            </a:r>
            <a:r>
              <a:rPr lang="ru-RU" sz="1400" dirty="0" smtClean="0">
                <a:latin typeface="Times New Roman"/>
                <a:ea typeface="Times New Roman"/>
              </a:rPr>
              <a:t>2013 </a:t>
            </a:r>
            <a:r>
              <a:rPr lang="ru-RU" sz="1400" dirty="0">
                <a:latin typeface="Times New Roman"/>
                <a:ea typeface="Times New Roman"/>
              </a:rPr>
              <a:t>годом на </a:t>
            </a:r>
            <a:r>
              <a:rPr lang="ru-RU" sz="1400" dirty="0" smtClean="0">
                <a:latin typeface="Times New Roman"/>
                <a:ea typeface="Times New Roman"/>
              </a:rPr>
              <a:t>1,9 </a:t>
            </a:r>
            <a:r>
              <a:rPr lang="ru-RU" sz="1400" dirty="0">
                <a:latin typeface="Times New Roman"/>
                <a:ea typeface="Times New Roman"/>
              </a:rPr>
              <a:t>процентных пункта. Рост </a:t>
            </a:r>
            <a:r>
              <a:rPr lang="ru-RU" sz="1400" dirty="0" smtClean="0">
                <a:latin typeface="Times New Roman"/>
                <a:ea typeface="Times New Roman"/>
              </a:rPr>
              <a:t>данного показателя зафиксирован в 5-и городских округах. Максимальное значение </a:t>
            </a:r>
            <a:r>
              <a:rPr lang="ru-RU" sz="1400" dirty="0">
                <a:latin typeface="Times New Roman"/>
                <a:ea typeface="Times New Roman"/>
              </a:rPr>
              <a:t>показателя </a:t>
            </a:r>
            <a:r>
              <a:rPr lang="ru-RU" sz="1400" dirty="0" smtClean="0">
                <a:latin typeface="Times New Roman"/>
                <a:ea typeface="Times New Roman"/>
              </a:rPr>
              <a:t>имеет г. Стародуб - 63 процента. Минимальное значение, по-прежнему, осталось </a:t>
            </a:r>
            <a:r>
              <a:rPr lang="ru-RU" sz="1400" dirty="0">
                <a:latin typeface="Times New Roman"/>
                <a:ea typeface="Times New Roman"/>
              </a:rPr>
              <a:t>в г. Новозыбкове </a:t>
            </a:r>
            <a:r>
              <a:rPr lang="ru-RU" sz="1400" dirty="0" smtClean="0">
                <a:latin typeface="Times New Roman"/>
                <a:ea typeface="Times New Roman"/>
              </a:rPr>
              <a:t>– 12,4 процента.</a:t>
            </a:r>
            <a:endParaRPr lang="ru-RU" sz="14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283" y="642936"/>
          <a:ext cx="3143272" cy="5943600"/>
        </p:xfrm>
        <a:graphic>
          <a:graphicData uri="http://schemas.openxmlformats.org/drawingml/2006/table">
            <a:tbl>
              <a:tblPr/>
              <a:tblGrid>
                <a:gridCol w="1274853"/>
                <a:gridCol w="596142"/>
                <a:gridCol w="598718"/>
                <a:gridCol w="673559"/>
              </a:tblGrid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Значения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Названия строк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2012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2013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2014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Городские округа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38,07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39,40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41,27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Брянск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Клинцы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Новозыбков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Сельцо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Стародуб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Фокино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40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51,49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53,10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54,93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Брасовский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Выгоничский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Гордеевский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Дубровский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Дятьковский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Жирятинский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Жуковский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Злынковский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Карачевский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Клетнянский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Климовский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Клинцовский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Комаричский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Красногорский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Мглинский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Навлинский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Новозыбковский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Погарский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Почепский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Рогнединский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Стародубский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Суземский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Суражский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Трубчевский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Унечский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Общий итог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49,05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52,45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3571868" y="3357563"/>
          <a:ext cx="5357850" cy="3000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50734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5550"/>
            <a:ext cx="538408" cy="476250"/>
          </a:xfrm>
        </p:spPr>
        <p:txBody>
          <a:bodyPr/>
          <a:lstStyle/>
          <a:p>
            <a:fld id="{DE1F02E0-2739-4B6E-A025-7A359D11D0B7}" type="slidenum">
              <a:rPr lang="ru-RU" sz="1400" smtClean="0"/>
              <a:pPr/>
              <a:t>17</a:t>
            </a:fld>
            <a:endParaRPr lang="ru-RU" sz="1400" dirty="0"/>
          </a:p>
        </p:txBody>
      </p:sp>
      <p:sp>
        <p:nvSpPr>
          <p:cNvPr id="1041" name="Прямоугольник 1040"/>
          <p:cNvSpPr/>
          <p:nvPr/>
        </p:nvSpPr>
        <p:spPr>
          <a:xfrm>
            <a:off x="321664" y="-5352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Доля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площади земельных участков, являющихся объектами налогообложения земельным налогом, в общей площади территории городского округа (муниципального района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(процентов)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476672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94656" y="642918"/>
            <a:ext cx="89418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>
              <a:spcAft>
                <a:spcPts val="0"/>
              </a:spcAf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Доля площади земельных участков, являющихся объектами налогообложения земельным налогом, в общей площади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территорий муниципальных районов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составила в среднем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54,9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 и возросла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сравнению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годом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1,83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процентных пункта. Рост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данного показателя зафиксирован в 18 муниципальных районах. Максимальное значение показателя зафиксировано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Навлинском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районе -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97,8 процента. Отсутствуют земли данной категории в Злынковском районе, минимальные значения остались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Красногорском районе – 0,01 процента, Климовском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районе - 2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процента.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42844" y="2000240"/>
          <a:ext cx="8429684" cy="4857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76109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5550"/>
            <a:ext cx="538408" cy="476250"/>
          </a:xfrm>
        </p:spPr>
        <p:txBody>
          <a:bodyPr/>
          <a:lstStyle/>
          <a:p>
            <a:fld id="{DE1F02E0-2739-4B6E-A025-7A359D11D0B7}" type="slidenum">
              <a:rPr lang="ru-RU" sz="1400" smtClean="0"/>
              <a:pPr/>
              <a:t>18</a:t>
            </a:fld>
            <a:endParaRPr lang="ru-RU" sz="1400" dirty="0"/>
          </a:p>
        </p:txBody>
      </p:sp>
      <p:sp>
        <p:nvSpPr>
          <p:cNvPr id="1041" name="Прямоугольник 1040"/>
          <p:cNvSpPr/>
          <p:nvPr/>
        </p:nvSpPr>
        <p:spPr>
          <a:xfrm>
            <a:off x="321664" y="-5352"/>
            <a:ext cx="87849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Доля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налоговых и неналоговых доходов местного бюджета (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исключением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поступлений налоговых доходов по дополнительным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нормативам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отчислений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) в общем объеме собственных доходов бюджета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муниципального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образования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(без учета субвенций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(процентов)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692696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419872" y="3356992"/>
            <a:ext cx="51845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2014 году доля налоговых и неналоговых доходов местных бюджетов (за исключением поступлений налоговых доходов по дополнительным нормативам отчислений) в общем объеме собственных доходов бюджета муниципального образования (без учета субвенций) в среднем составила 20,25 процента и снизилась на 1,62 п.п. (2013 год – 21,87 процента).</a:t>
            </a: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Среди городских округов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наибольший удельный вес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отмечается только 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Брянске - 70,4 процента. Наименьшее значение зафиксировано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г. Сельцо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30,7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Среди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муниципальных районов области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наибольшее значение показателя отмечено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Унечском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районе – 26,2 процента, наименьшее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–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Новозыбковском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районе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 процента.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14283" y="785794"/>
          <a:ext cx="3214710" cy="5943600"/>
        </p:xfrm>
        <a:graphic>
          <a:graphicData uri="http://schemas.openxmlformats.org/drawingml/2006/table">
            <a:tbl>
              <a:tblPr/>
              <a:tblGrid>
                <a:gridCol w="1319787"/>
                <a:gridCol w="609038"/>
                <a:gridCol w="571504"/>
                <a:gridCol w="714381"/>
              </a:tblGrid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Значения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Названия строк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2012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2013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2014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Городские округа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44,63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42,32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45,97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Брянск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Клинцы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Новозыбков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Сельцо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Стародуб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Фокино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4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18,42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17,32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14,53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Брасовский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Выгоничский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Гордеевский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Дубровский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Дятьковский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Жирятинский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Жуковский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Злынковский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Карачевский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Клетнянский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Климовский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Клинцовский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Комаричский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Красногорский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Мглинский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Навлинский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Новозыбковский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Погарский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Почепский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Рогнединский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Стародубский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Суземский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Суражский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Трубчевский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Унечский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Общий итог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21,87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20,25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3571868" y="785794"/>
          <a:ext cx="5429288" cy="2500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42300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5550"/>
            <a:ext cx="538408" cy="476250"/>
          </a:xfrm>
        </p:spPr>
        <p:txBody>
          <a:bodyPr/>
          <a:lstStyle/>
          <a:p>
            <a:fld id="{DE1F02E0-2739-4B6E-A025-7A359D11D0B7}" type="slidenum">
              <a:rPr lang="ru-RU" sz="1400" smtClean="0"/>
              <a:pPr/>
              <a:t>19</a:t>
            </a:fld>
            <a:endParaRPr lang="ru-RU" sz="1400" dirty="0"/>
          </a:p>
        </p:txBody>
      </p:sp>
      <p:sp>
        <p:nvSpPr>
          <p:cNvPr id="1041" name="Прямоугольник 1040"/>
          <p:cNvSpPr/>
          <p:nvPr/>
        </p:nvSpPr>
        <p:spPr>
          <a:xfrm>
            <a:off x="321664" y="-5352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Доля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налоговых и неналоговых доходов местного бюджета (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исключением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поступлений налоговых доходов по дополнительным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нормативам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отчислений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) в общем объеме собственных доходов бюджета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муниципального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образования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(без учета субвенций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(процентов)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692696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395536" y="4437112"/>
            <a:ext cx="84249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Снижение значения показателя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2014 году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сравнению с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2013 годом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отмечено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 городском округе: г. Брянск – на 8 п.п. (70,4 процента) и 19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муниципальных районах, из них наибольшее –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Карачевском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районе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на 10,8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(15 процентов),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Дятьковском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районе – на 10,2 п.п. (18.3 процента). Снижение показателя связано с увеличением финансовой помощи данным муниципальным образованиям по субсидиям и иным межбюджетным трансфертам в 2014 году по сравнению с 2013 годом.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Гордеевском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Навлинском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Погарском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районах значение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показателя не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изменилось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составило 7,2, 24 и 16,8 процента соответственно,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 районах данный показатель увеличился, из них наибольшее увеличение отмечено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Выгоничском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районе на 6,8 п.п. (18,2 процента).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571472" y="785794"/>
          <a:ext cx="8072494" cy="3714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51604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4" name="Номер слайда 2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62849D-A002-4D82-977B-C1047BB9004F}" type="slidenum">
              <a:rPr lang="ru-RU" smtClean="0"/>
              <a:pPr/>
              <a:t>2</a:t>
            </a:fld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504" y="692696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1383196" y="283818"/>
            <a:ext cx="6390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305342"/>
            <a:ext cx="894184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Общая информация о городских округах Брянской области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………………………. 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Общая информация о муниципальных районах Брянской области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……………… 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Введение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…………………………………………………………………………………… 8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ЭКОНОМИЧЕСКОЕ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………………………………………………………. 9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……………………………………………………………...  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ЖИЛИЩНО-КОММУНАЛЬНЫЙ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КОМПЛЕКС …………………………………… 33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МУНИЦИПАЛЬНОЕ УПРАВЛЕНИЕ………………………………………………….48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……………………………………………………………………………….. 53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1. Результаты мониторинга оценки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эффективности деятельности органов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местного самоуправления …………………………………………..55 ПРИЛОЖЕНИЕ 2. Комплексная оценка эффективности  деятельности ..........................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710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 txBox="1">
            <a:spLocks/>
          </p:cNvSpPr>
          <p:nvPr/>
        </p:nvSpPr>
        <p:spPr>
          <a:xfrm>
            <a:off x="8532440" y="6305550"/>
            <a:ext cx="538408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z="1400" smtClean="0"/>
              <a:pPr/>
              <a:t>20</a:t>
            </a:fld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664" y="-5352"/>
            <a:ext cx="84799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РЕКОМЕНДАЦИИ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4656" y="40466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94656" y="548089"/>
            <a:ext cx="89418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>
              <a:spcAft>
                <a:spcPts val="0"/>
              </a:spcAf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целях дальнейшего развития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предпринимательства необходимо:</a:t>
            </a:r>
          </a:p>
          <a:p>
            <a:pPr indent="360000" algn="just">
              <a:spcAft>
                <a:spcPts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обеспечить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реализацию комплекса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мероприятий на местном уровне,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направленных на создание благоприятных условий для развития малого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среднего бизнеса;</a:t>
            </a:r>
          </a:p>
          <a:p>
            <a:pPr indent="360000" algn="just">
              <a:spcAft>
                <a:spcPts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активнее участвовать в реализации региональной программы государственной поддержки субъектов малого и среднего бизнеса;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360000" algn="just">
              <a:spcAft>
                <a:spcPts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развивать инфраструктуру поддержки малого предпринимательства, оказывающую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широкий спектр услуг (предоставление на льготной основе помещений, оказание консультационных услуг по вопросам предпринимательской деятельности и другое);</a:t>
            </a:r>
          </a:p>
          <a:p>
            <a:pPr indent="360000" algn="just">
              <a:spcAft>
                <a:spcPts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оказывать информационную, методологическую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консультационную поддержку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субъектам малого и среднего предпринимательства (проведение тематических семинаров, издание методических пособий, обеспечение участия предпринимателей в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выставочно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– ярмарочных мероприятиях и другое).</a:t>
            </a:r>
          </a:p>
          <a:p>
            <a:pPr indent="360000" algn="just">
              <a:spcAft>
                <a:spcPts val="0"/>
              </a:spcAf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целях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развития экономического потенциала муниципальных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образований необходимо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принять меры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привлечению инвестиций в экономику, выработать решения, способствующие успешной реализации инвестиционных проектов, содействовать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урегулированию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финансовых и имущественных проблем между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участниками при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реализации инвестиционных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проектов.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Принять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меры по вовлечению в хозяйственный оборот неиспользуемых сельскохозяйственных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земель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по признанию права муниципальной собственности на земельные участки, выделенные в счет невостребованных долей, а также проведению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других мероприятий, способствующих развитию сельскохозяйственного производства.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481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21</a:t>
            </a:fld>
            <a:endParaRPr lang="ru-RU"/>
          </a:p>
        </p:txBody>
      </p:sp>
      <p:pic>
        <p:nvPicPr>
          <p:cNvPr id="1030" name="Picture 6" descr="http://www.samaragis.ru/images/stories/par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973" y="3068960"/>
            <a:ext cx="3048000" cy="2718048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cs10007.userapi.com/u149319858/-14/x_246841b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2181" y="2348880"/>
            <a:ext cx="3516817" cy="2910469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614125" cy="101566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/>
            <a:r>
              <a:rPr lang="en-US" sz="6000" dirty="0" smtClean="0"/>
              <a:t>II. </a:t>
            </a:r>
            <a:r>
              <a:rPr lang="ru-RU" sz="6000" dirty="0" smtClean="0"/>
              <a:t>Общее образование</a:t>
            </a:r>
            <a:endParaRPr lang="ru-RU" sz="6000" dirty="0"/>
          </a:p>
        </p:txBody>
      </p:sp>
      <p:pic>
        <p:nvPicPr>
          <p:cNvPr id="1040" name="Picture 16" descr="http://sms-zao.3dn.ru/_nw/0/5274263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28800"/>
            <a:ext cx="2952328" cy="3295214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176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 txBox="1">
            <a:spLocks/>
          </p:cNvSpPr>
          <p:nvPr/>
        </p:nvSpPr>
        <p:spPr>
          <a:xfrm>
            <a:off x="8532440" y="6305550"/>
            <a:ext cx="538408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z="1400" smtClean="0"/>
              <a:pPr/>
              <a:t>22</a:t>
            </a:fld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664" y="-5352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II.1.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Доля детей в возрасте 1-6 лет, состоящих на учете для определения в муниципальные дошкольные образовательные учреждения, в общей численности детей в возрасте 1-6 лет (процентов)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0" y="571480"/>
            <a:ext cx="9001156" cy="1588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2771800" y="533906"/>
            <a:ext cx="619268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Доля детей в возрасте 1-6 лет, состоящих на учете для определения в муниципальные дошкольные образовательные учреждения, в общей численности детей в возрасте 1-6 лет в целом по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Брянской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области снизилась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1,11 процентных пункта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составила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8,72 процента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9,83 процента).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г. Сельцо очередность детей в возрасте 1-6 лет, состоящих на учете для определения в муниципальные дошкольные образовательные учреждения, отсутствует. Снизилась доля детей данной категории во всех городских округах. Максимальное снижение в г. Новозыбкове и г.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Клинцы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на 3,6 и 3,2 процентных пункта соответственно, в г. Фокино данный показатель зафиксирован впервые и составил – 1,6 процента.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42845" y="642918"/>
          <a:ext cx="2571768" cy="5953141"/>
        </p:xfrm>
        <a:graphic>
          <a:graphicData uri="http://schemas.openxmlformats.org/drawingml/2006/table">
            <a:tbl>
              <a:tblPr/>
              <a:tblGrid>
                <a:gridCol w="1071569"/>
                <a:gridCol w="500066"/>
                <a:gridCol w="500066"/>
                <a:gridCol w="500067"/>
              </a:tblGrid>
              <a:tr h="2260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Названия строк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2012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2013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2014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2260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Городские округа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17,03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15,50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11,17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13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Брянск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Клинцы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Новозыбков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Сельцо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Стародуб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Фокино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0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8,24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9,83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8,72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13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Брасовский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8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Выгоничский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59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Гордеевский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Дубровский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1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Дятьковский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82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Жирятинский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Жуковский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8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Злынковский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Карачевский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1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Клетнянский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Климовский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Клинцовский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82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Комаричский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Красногорский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Мглинский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Навлинский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1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Новозыбковский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Погарский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Почепский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82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Рогнединский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8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Стародубский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Суземский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Суражский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64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Трубчевский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00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Унечский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5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Общий итог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9,17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2928926" y="3000372"/>
          <a:ext cx="5929354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87529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 txBox="1">
            <a:spLocks/>
          </p:cNvSpPr>
          <p:nvPr/>
        </p:nvSpPr>
        <p:spPr>
          <a:xfrm>
            <a:off x="8532440" y="6305550"/>
            <a:ext cx="538408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z="1400" smtClean="0"/>
              <a:pPr/>
              <a:t>23</a:t>
            </a:fld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664" y="-5351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II.1.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Доля детей в возрасте 1-6 лет, состоящих на учете для определения в муниципальные дошкольные образовательные учреждения, в общей численности детей в возрасте 1-6 лет  (процентов)</a:t>
            </a:r>
            <a:endParaRPr lang="ru-RU" sz="12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0" y="500042"/>
            <a:ext cx="9144000" cy="1588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27820" y="476672"/>
            <a:ext cx="89086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районах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зафиксировано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увеличение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доли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детей в возрасте 1-6 лет, состоящих на учете для определения в муниципальные дошкольные образовательные учреждения, в общей численности детей в возрасте 1-6 лет,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причем максимальное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увеличение отмечено в Севском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17,3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.) и Климовском (на 6,8 п.п.)  районах.</a:t>
            </a: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8 муниципальных районах все дети в возрасте 1-6 лет обеспечены местами в муниципальных дошкольных образовательных учреждениях.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357158" y="1928802"/>
          <a:ext cx="8429684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34809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5550"/>
            <a:ext cx="538408" cy="476250"/>
          </a:xfrm>
        </p:spPr>
        <p:txBody>
          <a:bodyPr/>
          <a:lstStyle/>
          <a:p>
            <a:fld id="{DE1F02E0-2739-4B6E-A025-7A359D11D0B7}" type="slidenum">
              <a:rPr lang="ru-RU" sz="1400" smtClean="0"/>
              <a:pPr/>
              <a:t>24</a:t>
            </a:fld>
            <a:endParaRPr lang="ru-RU" sz="1400" dirty="0"/>
          </a:p>
        </p:txBody>
      </p:sp>
      <p:sp>
        <p:nvSpPr>
          <p:cNvPr id="1041" name="Прямоугольник 1040"/>
          <p:cNvSpPr/>
          <p:nvPr/>
        </p:nvSpPr>
        <p:spPr>
          <a:xfrm>
            <a:off x="0" y="-535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Доля выпускников муниципальных общеобразовательных учреждений, сдавших единый государственный экзамен по русскому языку и математике, в общей численности выпускников муниципальных общеобразовательных учреждений, сдавших единый государственный экзамен по данным предметам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процентов)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928670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286116" y="4357694"/>
            <a:ext cx="547260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Доля выпускников муниципальных общеобразовательных учреждений, сдавших единый государственный экзамен по русскому языку и математике, в общей численности выпускников муниципальных общеобразовательных учреждений, сдавших единый государственный экзамен по данным предметам, в 2014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в среднем по области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составила 97,46 процента.</a:t>
            </a: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5 муниципальных образованиях данный показатель остался на уровне 2013 года (100 процентов). </a:t>
            </a: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Среди городских округов зафиксировано увеличение показателя в г. Новозыбкове (на 0,6 п.п.), снижение - в г.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Клинцы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г. Сельцо и      г. Стародубе ( на 0,2, 2,3 и 0,9 п.п. соответственно).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42844" y="1000122"/>
          <a:ext cx="3071834" cy="5791200"/>
        </p:xfrm>
        <a:graphic>
          <a:graphicData uri="http://schemas.openxmlformats.org/drawingml/2006/table">
            <a:tbl>
              <a:tblPr/>
              <a:tblGrid>
                <a:gridCol w="1238333"/>
                <a:gridCol w="681563"/>
                <a:gridCol w="614367"/>
                <a:gridCol w="537571"/>
              </a:tblGrid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Названия строк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2012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2013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2014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Городские округа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99,84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99,59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99,13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Брянск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Клинцы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Новозыбков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Сельцо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Стародуб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Фокино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79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99,63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99,33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97,09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Брасовский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Выгоничский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Гордеевский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Дубровский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Дятьковский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Жирятинский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Жуковский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Злынковский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Карачевский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Клетнянский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Климовский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Клинцовский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Комаричский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Красногорский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Мглинский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Навлинский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Новозыбковский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Погарский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Почепский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Рогнединский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Стародубский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Суземский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Суражский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Трубчевский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Унечский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Общий итог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97,46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3357554" y="1071545"/>
          <a:ext cx="3000396" cy="3143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Диаграмма 12"/>
          <p:cNvGraphicFramePr/>
          <p:nvPr/>
        </p:nvGraphicFramePr>
        <p:xfrm>
          <a:off x="6429388" y="1000109"/>
          <a:ext cx="2357454" cy="3143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48974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5550"/>
            <a:ext cx="538408" cy="476250"/>
          </a:xfrm>
        </p:spPr>
        <p:txBody>
          <a:bodyPr/>
          <a:lstStyle/>
          <a:p>
            <a:fld id="{DE1F02E0-2739-4B6E-A025-7A359D11D0B7}" type="slidenum">
              <a:rPr lang="ru-RU" sz="1400" smtClean="0"/>
              <a:pPr/>
              <a:t>25</a:t>
            </a:fld>
            <a:endParaRPr lang="ru-RU" sz="1400" dirty="0"/>
          </a:p>
        </p:txBody>
      </p:sp>
      <p:sp>
        <p:nvSpPr>
          <p:cNvPr id="1041" name="Прямоугольник 1040"/>
          <p:cNvSpPr/>
          <p:nvPr/>
        </p:nvSpPr>
        <p:spPr>
          <a:xfrm>
            <a:off x="321664" y="-5352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Доля выпускников муниципальных общеобразовательных учреждений, сдавших единый государственный экзамен по русскому языку и математике, в общей численности выпускников муниципальных общеобразовательных учреждений, сдавших единый государственный экзамен по данным предметам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процентов)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692696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539552" y="5286388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3 муниципальных районах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отмечается увеличение показателя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сравнению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годом, максимальное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–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Почепском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0,5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п.п.),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Дубровском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0,2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п.п.)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Навлинском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0,2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п.п.)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районах.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18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районах зафиксировано снижение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показателя,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максимальное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Новозыбковском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п.п.),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Красногорском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8,7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.)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Клинцовском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п.п.) районах.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571472" y="785795"/>
          <a:ext cx="8215370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9253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 txBox="1">
            <a:spLocks/>
          </p:cNvSpPr>
          <p:nvPr/>
        </p:nvSpPr>
        <p:spPr>
          <a:xfrm>
            <a:off x="8532440" y="6305550"/>
            <a:ext cx="538408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z="1400" smtClean="0"/>
              <a:pPr/>
              <a:t>26</a:t>
            </a:fld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664" y="-5352"/>
            <a:ext cx="87849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Доля муниципальных общеобразовательных учреждений, здания которых находятся в аварийном состоянии или требуют капитального ремонта, в общем количестве муниципальных общеобразовательных учреждений (процентов)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692696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500430" y="980728"/>
            <a:ext cx="554891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доля муниципальных общеобразовательных учреждений, здания которых находятся в аварийном состоянии или требуют капитального ремонта, в общем количестве муниципальных общеобразовательных учреждений в целом по области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снизилась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отношению к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2013 году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0,77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п.п. и составила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8,69 процента.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14283" y="717838"/>
          <a:ext cx="3214710" cy="5924605"/>
        </p:xfrm>
        <a:graphic>
          <a:graphicData uri="http://schemas.openxmlformats.org/drawingml/2006/table">
            <a:tbl>
              <a:tblPr/>
              <a:tblGrid>
                <a:gridCol w="1196170"/>
                <a:gridCol w="830494"/>
                <a:gridCol w="559080"/>
                <a:gridCol w="628966"/>
              </a:tblGrid>
              <a:tr h="28580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Названия строк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2012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2013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2014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Городские округа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20,47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11,22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12,02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Брянск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Клинцы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Новозыбков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Сельцо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Стародуб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Фокино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12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13,37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9,07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7,95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Брасовский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Выгоничский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Гордеевский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Дубровский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Дятьковский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Жирятинский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Жуковский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Злынковский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Карачевский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Клетнянский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Климовский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Клинцовский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Комаричский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Красногорский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Мглинский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Навлинский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Новозыбковский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Погарский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Почепский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Рогнединский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Стародубский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Суземский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Суражский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Трубчевский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Унечский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Общий итог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3857619" y="2167050"/>
          <a:ext cx="4714909" cy="3547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40447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 txBox="1">
            <a:spLocks/>
          </p:cNvSpPr>
          <p:nvPr/>
        </p:nvSpPr>
        <p:spPr>
          <a:xfrm>
            <a:off x="8532440" y="6305550"/>
            <a:ext cx="538408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z="1400" smtClean="0"/>
              <a:pPr/>
              <a:t>27</a:t>
            </a:fld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664" y="-5352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Доля муниципальных общеобразовательных учреждений, здания которых находятся в аварийном состоянии или требуют капитального ремонта, в общем количестве муниципальных общеобразовательных учреждений (процентов)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571480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07504" y="4857760"/>
            <a:ext cx="885698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Наибольшее снижение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показателя отмечено: 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районах -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Карачевском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(на 42,8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п.п.),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Выгоничском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(на 10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.), Трубчевском (8,3 п.п.).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Наибольший рост показателя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зафиксирован: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муниципальных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районах - Дубровском (на 43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п.п.),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 Брянск (на 4,8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.).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городских округах 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Клинцы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Сельцо, Стародуб и Фокино)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районах отсутствуют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муниципальные общеобразовательные учреждения, здания которых находятся в аварийном состоянии или требуют капитального ремонта.</a:t>
            </a: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42844" y="642919"/>
          <a:ext cx="2643206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3000364" y="642918"/>
          <a:ext cx="5786478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6628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 txBox="1">
            <a:spLocks/>
          </p:cNvSpPr>
          <p:nvPr/>
        </p:nvSpPr>
        <p:spPr>
          <a:xfrm>
            <a:off x="8532440" y="6305550"/>
            <a:ext cx="538408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z="1400" smtClean="0"/>
              <a:pPr/>
              <a:t>28</a:t>
            </a:fld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664" y="-5352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Доля детей первой и второй групп здоровья в общей численности обучающихся в муниципальных общеобразовательных учреждениях (процентов)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476672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419872" y="836712"/>
            <a:ext cx="54726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доля детей первой и второй групп здоровья в общей численности обучающихся в муниципальных общеобразовательных учреждениях в целом по области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увеличилась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отношению к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2013 году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0,62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п.п. и составила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85,47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процента.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283" y="642933"/>
          <a:ext cx="3214710" cy="5917748"/>
        </p:xfrm>
        <a:graphic>
          <a:graphicData uri="http://schemas.openxmlformats.org/drawingml/2006/table">
            <a:tbl>
              <a:tblPr/>
              <a:tblGrid>
                <a:gridCol w="1116823"/>
                <a:gridCol w="909843"/>
                <a:gridCol w="559080"/>
                <a:gridCol w="628964"/>
              </a:tblGrid>
              <a:tr h="27894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Названия строк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2012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2013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2014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12381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Городские округа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85,20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85,37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88,17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Брянск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Клинцы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Новозыбков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Сельцо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Стародуб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Фокино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94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84,15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84,74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84,87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Брасовский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Выгоничский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Гордеевский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Дубровский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Дятьковский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Жирятинский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Жуковский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Злынковский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Карачевский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Клетнянский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Климовский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Клинцовский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Комаричский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Красногорский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Мглинский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Навлинский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5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Новозыбковский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Погарский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Почепский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Рогнединский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Стародубский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Суземский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Суражский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Трубчевский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Унечский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Общий итог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85,47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3786182" y="1928802"/>
          <a:ext cx="4857784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70855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 txBox="1">
            <a:spLocks/>
          </p:cNvSpPr>
          <p:nvPr/>
        </p:nvSpPr>
        <p:spPr>
          <a:xfrm>
            <a:off x="8532440" y="6305550"/>
            <a:ext cx="538408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z="1400" smtClean="0"/>
              <a:pPr/>
              <a:t>29</a:t>
            </a:fld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664" y="-5352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Доля детей первой и второй групп здоровья в общей численности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обучающихся 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в муниципальных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общеобразовательных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учреждениях (процентов)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476672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79512" y="4500570"/>
            <a:ext cx="85358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Наибольший рост показателя зафиксирован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Клетнянском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(на 1,2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п.п.),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Рогнединском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(на 0,5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п.п.),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Выгоничском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(на 0,4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.) районах.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Наибольшее снижение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показателя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отмечено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Злынковском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(на 1,1 п.п.), Стародубском (на 0,7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.) 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Погарском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(на 0,4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.) районах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Максимальное значение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показателя достигнуто: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городских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округах – г.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Стародуб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(93,3 процента),        г. Фокино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92,3 процента), г. Сельцо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88,8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);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муниципальных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районах - Стародубский (94,5 процента),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Клинцовский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93,6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), Жуковский (92,7 процента).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Минимальное значение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показателя: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городских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округах – г.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Новозыбков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(83 процента);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районах -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Новозыбковский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(66,7 процента), Климовский (70,5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процента),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Жирятинский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(75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процента).</a:t>
            </a: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285720" y="642918"/>
          <a:ext cx="3071834" cy="378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3428992" y="642918"/>
          <a:ext cx="5286412" cy="378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64531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83196" y="188640"/>
            <a:ext cx="6390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Общая информация о городских округах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Брянской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области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48618733"/>
              </p:ext>
            </p:extLst>
          </p:nvPr>
        </p:nvGraphicFramePr>
        <p:xfrm>
          <a:off x="107504" y="764704"/>
          <a:ext cx="8941841" cy="5496764"/>
        </p:xfrm>
        <a:graphic>
          <a:graphicData uri="http://schemas.openxmlformats.org/drawingml/2006/table">
            <a:tbl>
              <a:tblPr firstRow="1" firstCol="1" lastCol="1" bandRow="1">
                <a:tableStyleId>{7DF18680-E054-41AD-8BC1-D1AEF772440D}</a:tableStyleId>
              </a:tblPr>
              <a:tblGrid>
                <a:gridCol w="341096"/>
                <a:gridCol w="811032"/>
                <a:gridCol w="1389584"/>
                <a:gridCol w="1850777"/>
                <a:gridCol w="2227701"/>
                <a:gridCol w="2321651"/>
              </a:tblGrid>
              <a:tr h="703882"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Наименование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городского округа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Среднегодовая численность постоянного населения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в отчетном году (тыс. чел.)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Административное значение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Официальный сайт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7362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Брянск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426,709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Административный центр Брянской области и Брянского района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2"/>
                        </a:rPr>
                        <a:t>http://www.bryansk032.ru/</a:t>
                      </a:r>
                      <a:endParaRPr lang="en-US" sz="1100" b="1" i="0" u="sng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7920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Клинцы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69,387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Административный центр </a:t>
                      </a:r>
                      <a:r>
                        <a:rPr lang="ru-RU" sz="1100" u="none" strike="noStrike" dirty="0" err="1">
                          <a:effectLst/>
                        </a:rPr>
                        <a:t>Клинцовского</a:t>
                      </a:r>
                      <a:r>
                        <a:rPr lang="ru-RU" sz="1100" u="none" strike="noStrike" dirty="0">
                          <a:effectLst/>
                        </a:rPr>
                        <a:t> района и </a:t>
                      </a:r>
                      <a:r>
                        <a:rPr lang="ru-RU" sz="1100" u="none" strike="noStrike" dirty="0" err="1">
                          <a:effectLst/>
                        </a:rPr>
                        <a:t>Клинцовского</a:t>
                      </a:r>
                      <a:r>
                        <a:rPr lang="ru-RU" sz="1100" u="none" strike="noStrike" dirty="0">
                          <a:effectLst/>
                        </a:rPr>
                        <a:t> городского округа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u="sng" strike="noStrike" kern="1200" dirty="0">
                          <a:effectLst/>
                          <a:hlinkClick r:id="rId3"/>
                        </a:rPr>
                        <a:t>http://www.klinci.ru/</a:t>
                      </a:r>
                      <a:endParaRPr lang="en-US" sz="1100" b="1" u="sng" strike="noStrike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8640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Новозыбков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40,769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Административный центр </a:t>
                      </a:r>
                      <a:r>
                        <a:rPr lang="ru-RU" sz="1100" u="none" strike="noStrike" dirty="0" err="1">
                          <a:effectLst/>
                        </a:rPr>
                        <a:t>Новозыбковского</a:t>
                      </a:r>
                      <a:r>
                        <a:rPr lang="ru-RU" sz="1100" u="none" strike="noStrike" dirty="0">
                          <a:effectLst/>
                        </a:rPr>
                        <a:t> района, город областного подчинения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u="sng" strike="noStrike" kern="1200" dirty="0">
                          <a:effectLst/>
                          <a:hlinkClick r:id="rId4"/>
                        </a:rPr>
                        <a:t>http://zibkoe.ucoz.ru/</a:t>
                      </a:r>
                      <a:endParaRPr lang="en-US" sz="1100" b="1" u="sng" strike="noStrike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7920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Сельцо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17,049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Город областного подчинения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100" u="sng" strike="noStrike" kern="1200" dirty="0" smtClean="0">
                          <a:effectLst/>
                          <a:hlinkClick r:id="rId5"/>
                        </a:rPr>
                        <a:t>http://www.admsel.ru/</a:t>
                      </a:r>
                      <a:endParaRPr lang="en-US" sz="1100" b="1" u="sng" strike="noStrike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7701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Стародуб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18,881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Административный центр Стародубского района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6"/>
                        </a:rPr>
                        <a:t>http://</a:t>
                      </a:r>
                      <a:r>
                        <a:rPr lang="ru-RU" sz="1100" u="sng" strike="noStrike" dirty="0">
                          <a:effectLst/>
                          <a:hlinkClick r:id="rId6"/>
                        </a:rPr>
                        <a:t>город-</a:t>
                      </a:r>
                      <a:r>
                        <a:rPr lang="ru-RU" sz="1100" u="sng" strike="noStrike" dirty="0" err="1">
                          <a:effectLst/>
                          <a:hlinkClick r:id="rId6"/>
                        </a:rPr>
                        <a:t>стародуб.рф</a:t>
                      </a:r>
                      <a:r>
                        <a:rPr lang="ru-RU" sz="1100" u="sng" strike="noStrike" dirty="0">
                          <a:effectLst/>
                          <a:hlinkClick r:id="rId6"/>
                        </a:rPr>
                        <a:t>/</a:t>
                      </a:r>
                      <a:endParaRPr lang="ru-RU" sz="1100" b="1" i="0" u="sng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194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Фокино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13,285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Самостоятельное муниципальное образование - городского округа в составе Брянской области, находился в подчинении Дятьковскому району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7"/>
                        </a:rPr>
                        <a:t>http://admfokino.narod.ru/</a:t>
                      </a:r>
                      <a:endParaRPr lang="en-US" sz="1100" b="1" i="0" u="sng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7" name="Рисунок 6" descr="alt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616" y="2312936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alt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616" y="3140968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alt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616" y="4761208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http://www.hrono.ru/heraldicum/russia/subjects/towns/images/selco.gif"/>
          <p:cNvPicPr>
            <a:picLocks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616" y="3969120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http://russia.yaxy.ru/rus/base/ru-gb/ImgPrv/182.jpg"/>
          <p:cNvPicPr>
            <a:picLocks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616" y="5553296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l_fi" descr="http://ksivi.org/downloads/bryansk_2c5.jpg"/>
          <p:cNvPicPr>
            <a:picLocks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616" y="1592856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107504" y="76470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07504" y="76470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8279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 txBox="1">
            <a:spLocks/>
          </p:cNvSpPr>
          <p:nvPr/>
        </p:nvSpPr>
        <p:spPr>
          <a:xfrm>
            <a:off x="8532440" y="6305550"/>
            <a:ext cx="538408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z="1400" smtClean="0"/>
              <a:pPr/>
              <a:t>30</a:t>
            </a:fld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664" y="-5352"/>
            <a:ext cx="84799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РЕКОМЕНДАЦИИ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4656" y="40466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94656" y="548680"/>
            <a:ext cx="8941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целях реализации Указа Президента Российской Федерации от 07.05.2012 № 597 «О мероприятиях по реализации государственной социальной политики» обеспечить реализацию мероприятий по реорганизации неэффективных организаций с целью повышения качества образовательных услуг, высвобождении внутренних резервов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для повышения заработной платы работников и модернизации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инфраструктуры общеобразовательных учреждений.</a:t>
            </a:r>
          </a:p>
          <a:p>
            <a:pPr indent="360000" algn="just">
              <a:spcAft>
                <a:spcPts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рамках Указа Президента Российской Федерации от 07.05.2012 № 599 «О мерах по реализации государственной политики в области образования и науки» реализовывать комплекс мер по увеличению доли детей в возрасте 5 – 18 лет, получающих услуги по дополнительному образованию, и полному обеспечению детей в возрасте 3-7 лет местами в муниципальных дошкольных образовательных учреждениях. </a:t>
            </a:r>
          </a:p>
          <a:p>
            <a:pPr indent="360000" algn="just">
              <a:spcAft>
                <a:spcPts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Принять меры по закреплению молодых специалистов в муниципальных общеобразовательных учреждениях.</a:t>
            </a:r>
          </a:p>
          <a:p>
            <a:pPr indent="360000" algn="just">
              <a:spcAft>
                <a:spcPts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Обеспечить полное освоение в 2015 году средств областного и местных бюджетов, выделенных на капитальный ремонт зданий муниципальных общеобразовательных учреждений.</a:t>
            </a:r>
          </a:p>
          <a:p>
            <a:pPr indent="360000" algn="just">
              <a:spcAft>
                <a:spcPts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Принять меры по повышению доли детей первой и второй групп здоровья в общей численности обучающихся в муниципальных общеобразовательных учреждениях.</a:t>
            </a:r>
          </a:p>
          <a:p>
            <a:pPr indent="360000"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727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31</a:t>
            </a:fld>
            <a:endParaRPr lang="ru-RU"/>
          </a:p>
        </p:txBody>
      </p:sp>
      <p:pic>
        <p:nvPicPr>
          <p:cNvPr id="2" name="Picture 6" descr="http://www.mk.ru/upload/iblock_mk/475/a3/74/53/DETAIL_PICTURE_5940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212976"/>
            <a:ext cx="3650967" cy="2736303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://img-fotki.yandex.ru/get/4418/103933798.e/0_7e1b6_98636e19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12976"/>
            <a:ext cx="3744416" cy="3017888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tumix.ru/data/content/8974.kodek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636912"/>
            <a:ext cx="3240360" cy="3492555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614125" cy="193899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III.</a:t>
            </a:r>
            <a:r>
              <a:rPr lang="ru-RU" sz="6000" dirty="0" smtClean="0"/>
              <a:t> Жилищно-коммунальный</a:t>
            </a:r>
            <a:r>
              <a:rPr lang="en-US" sz="6000" dirty="0" smtClean="0"/>
              <a:t> </a:t>
            </a:r>
            <a:r>
              <a:rPr lang="ru-RU" sz="6000" dirty="0" smtClean="0"/>
              <a:t>комплекс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201407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 txBox="1">
            <a:spLocks/>
          </p:cNvSpPr>
          <p:nvPr/>
        </p:nvSpPr>
        <p:spPr>
          <a:xfrm>
            <a:off x="8532440" y="6305550"/>
            <a:ext cx="538408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z="1400" smtClean="0"/>
              <a:pPr/>
              <a:t>32</a:t>
            </a:fld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664" y="-5352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III.1.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Общая площадь жилых помещений, приходящаяся в среднем на 1 жителя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, введенная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в действие за год (кв. метров)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476672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419872" y="692696"/>
            <a:ext cx="55098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введено в среднем на одного жителя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0,23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кв.м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жилья (2013 год – 0,25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кв.м). Наилучшие результаты по объемам вводимого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жилья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душу населения среди городских округов достигнуты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      г. Брянске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0,73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кв.м),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Клинцы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0,6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кв.м)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 Фокино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0,4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5720" y="571477"/>
          <a:ext cx="3071833" cy="6086496"/>
        </p:xfrm>
        <a:graphic>
          <a:graphicData uri="http://schemas.openxmlformats.org/drawingml/2006/table">
            <a:tbl>
              <a:tblPr/>
              <a:tblGrid>
                <a:gridCol w="1103229"/>
                <a:gridCol w="754159"/>
                <a:gridCol w="642942"/>
                <a:gridCol w="571503"/>
              </a:tblGrid>
              <a:tr h="31212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Названия строк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2012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2013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2014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Городские округа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0,26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0,26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0,40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Брянск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Клинцы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Новозыбков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Сельцо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Стародуб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Фокино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12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0,12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0,24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0,19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Брасовский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Выгоничский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Гордеевский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Дубровский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Дятьковский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Жирятинский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Жуковский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Злынковский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Карачевский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Клетнянский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Климовский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Клинцовский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Комаричский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Красногорский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Мглинский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Навлинский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Новозыбковский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Погарский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Почепский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Рогнединский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Стародубский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Суземский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Суражский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Трубчевский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Унечский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Общий итог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3500430" y="1857364"/>
          <a:ext cx="5286412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17269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 txBox="1">
            <a:spLocks/>
          </p:cNvSpPr>
          <p:nvPr/>
        </p:nvSpPr>
        <p:spPr>
          <a:xfrm>
            <a:off x="8532440" y="6305550"/>
            <a:ext cx="538408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z="1400" smtClean="0"/>
              <a:pPr/>
              <a:t>33</a:t>
            </a:fld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664" y="-5352"/>
            <a:ext cx="878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III.1.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Общая площадь жилых помещений, приходящаяся в среднем на 1 жителя,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 введенная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в действие за год (кв. метров)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476672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42844" y="4760909"/>
            <a:ext cx="8941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числе лидеров по вводу жилья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среди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муниципальных районов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остается Брянский район (1,72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Низкий показатель ввода жилья (менее 0,1 кв.м на одного жителя) наблюдается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районах, из них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менее 0,05 кв.м -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Новозыбковском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Рогнединском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районах. </a:t>
            </a: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214282" y="642919"/>
          <a:ext cx="8715436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39625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5550"/>
            <a:ext cx="538408" cy="476250"/>
          </a:xfrm>
        </p:spPr>
        <p:txBody>
          <a:bodyPr/>
          <a:lstStyle/>
          <a:p>
            <a:fld id="{DE1F02E0-2739-4B6E-A025-7A359D11D0B7}" type="slidenum">
              <a:rPr lang="ru-RU" sz="1400" smtClean="0"/>
              <a:pPr/>
              <a:t>34</a:t>
            </a:fld>
            <a:endParaRPr lang="ru-RU" sz="1400" dirty="0"/>
          </a:p>
        </p:txBody>
      </p:sp>
      <p:sp>
        <p:nvSpPr>
          <p:cNvPr id="1041" name="Прямоугольник 1040"/>
          <p:cNvSpPr/>
          <p:nvPr/>
        </p:nvSpPr>
        <p:spPr>
          <a:xfrm>
            <a:off x="321664" y="-5352"/>
            <a:ext cx="87849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Площадь земельных участков, предоставленных для жилищного строительства, индивидуального строительства и комплексного освоения в целях жилищного строительства в расчете на 10 тыс. человек населения (гектаров)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692696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419872" y="908720"/>
            <a:ext cx="55446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 2014 год в среднем предоставлено земельных участков для жилищного строительства, индивидуального строительства и комплексного освоения в целях жилищного строительства в расчете на 10 тыс. человек населения 0,12 гектара, что выше уровня 2013 года на 20 процентов. Наилучшие показатели по предоставлению земельных участков среди городских округов отмечены в г. Сельцо (0,39 га), г. Стародубе (0,36 га), г. Брянске (0,21 га) и г. Фокино (0,19 га).</a:t>
            </a:r>
          </a:p>
          <a:p>
            <a:pPr indent="360000"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14283" y="714374"/>
          <a:ext cx="3214708" cy="6005483"/>
        </p:xfrm>
        <a:graphic>
          <a:graphicData uri="http://schemas.openxmlformats.org/drawingml/2006/table">
            <a:tbl>
              <a:tblPr/>
              <a:tblGrid>
                <a:gridCol w="1046650"/>
                <a:gridCol w="897128"/>
                <a:gridCol w="598085"/>
                <a:gridCol w="672845"/>
              </a:tblGrid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Названия строк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2012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2013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2014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Городские округа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0,05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0,14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0,20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Брянск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Клинцы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Новозыбков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Сельцо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Стародуб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Фокино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7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0,10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0,09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0,10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Брасовский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Выгоничский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Гордеевский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Дубровский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Дятьковский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Жирятинский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Жуковский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Злынковский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Карачевский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Клетнянский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0,02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0,04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Климовский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Клинцовский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Комаричский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Красногорский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Мглинский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Навлинский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Новозыбковский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Погарский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Почепский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Рогнединский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Стародубский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Суземский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Суражский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Трубчевский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Унечский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Общий итог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3571868" y="2714620"/>
          <a:ext cx="5286412" cy="3643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70243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5550"/>
            <a:ext cx="538408" cy="476250"/>
          </a:xfrm>
        </p:spPr>
        <p:txBody>
          <a:bodyPr/>
          <a:lstStyle/>
          <a:p>
            <a:fld id="{DE1F02E0-2739-4B6E-A025-7A359D11D0B7}" type="slidenum">
              <a:rPr lang="ru-RU" sz="1400" smtClean="0"/>
              <a:pPr/>
              <a:t>35</a:t>
            </a:fld>
            <a:endParaRPr lang="ru-RU" sz="1400" dirty="0"/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692696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28596" y="4972963"/>
            <a:ext cx="835824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числе лидеров по предоставлению земельных участков для жилищного строительства, индивидуального строительства и комплексного освоения в целях жилищного строительства среди муниципальных районов является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Клетнянский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 (0,73 га) . Низкий показатель (менее 0,1 гектара) наблюдается в 17 районах, совсем не выделялись земельные участки для жилищного строительства, индивидуального строительства и комплексного освоения в целях жилищного строительства -  в Красногорском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Рогнединском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районах. </a:t>
            </a:r>
          </a:p>
          <a:p>
            <a:pPr indent="360000"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1"/>
            <a:ext cx="864399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Площадь земельных участков, предоставленных для жилищного строительства, индивидуального строительства и комплексного освоения в целях жилищного строительства в расчете на 10 тыс. человек населения (гектаров)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500034" y="785794"/>
          <a:ext cx="8072494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64650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 txBox="1">
            <a:spLocks/>
          </p:cNvSpPr>
          <p:nvPr/>
        </p:nvSpPr>
        <p:spPr>
          <a:xfrm>
            <a:off x="8532440" y="6305550"/>
            <a:ext cx="538408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z="1400" smtClean="0"/>
              <a:pPr/>
              <a:t>36</a:t>
            </a:fld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664" y="-5352"/>
            <a:ext cx="87849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Доля многоквартирных домов, в которых собственники помещений выбрали и реализуют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один из способов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управления многоквартирными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домами, в общем числе многоквартирных домов, в которых собственники помещений должны выбрать способ управления данными домами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(процентов)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692696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309996" y="908720"/>
            <a:ext cx="299019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Доля многоквартирных домов, где собственники выбрали и реализуют один из способов управления, в общем числе многоквартирных домов в 2014 году составила 95,23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(2013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89,45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), в том числе: в      г. Брянске, г.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Клинцы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г. Новозыбкове и г. Фокино (100 процентов).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42843" y="714365"/>
          <a:ext cx="3071835" cy="5929352"/>
        </p:xfrm>
        <a:graphic>
          <a:graphicData uri="http://schemas.openxmlformats.org/drawingml/2006/table">
            <a:tbl>
              <a:tblPr/>
              <a:tblGrid>
                <a:gridCol w="1265454"/>
                <a:gridCol w="607615"/>
                <a:gridCol w="599383"/>
                <a:gridCol w="599383"/>
              </a:tblGrid>
              <a:tr h="27878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Названия строк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2012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2013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2014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Городские округа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95,67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96,10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98,19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Брянск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96,65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Клинцы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Новозыбков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Сельцо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89,01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89,13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Стародуб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Фокино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43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87,18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87,97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94,57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Брасовский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62,98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62,98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62,98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76,62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86,59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Выгоничский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Гордеевский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Дубровский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Дятьковский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64,15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Жирятинский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Жуковский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Злынковский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48,89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48,89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Карачевский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Клетнянский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69,09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69,74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Климовский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Клинцовский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Комаричский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Красногорский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Мглинский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Навлинский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Новозыбковский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Погарский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Почепский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Рогнединский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58,59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Стародубский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Суземский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78,42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78,42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78,42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Суражский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Трубчевский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Унечский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96,65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Общий итог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89,45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95,23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6357950" y="785794"/>
          <a:ext cx="2643206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Диаграмма 12"/>
          <p:cNvGraphicFramePr/>
          <p:nvPr/>
        </p:nvGraphicFramePr>
        <p:xfrm>
          <a:off x="3286116" y="3143248"/>
          <a:ext cx="3009750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18744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 txBox="1">
            <a:spLocks/>
          </p:cNvSpPr>
          <p:nvPr/>
        </p:nvSpPr>
        <p:spPr>
          <a:xfrm>
            <a:off x="8532440" y="6305550"/>
            <a:ext cx="538408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z="1400" smtClean="0"/>
              <a:pPr/>
              <a:t>37</a:t>
            </a:fld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664" y="-5352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 Доля многоквартирных домов, в которых собственники помещений выбрали и реализуют один из способов управления многоквартирными домами, в общем числе многоквартирных домов, в которых собственники помещений должны выбрать способ управления данными домами (процентов)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692696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214282" y="5191796"/>
            <a:ext cx="864399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21 муниципальном районе значение показателя составляет 100 процентов,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Выгоничском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районе – 96,03 процентов,  самое низкое значение показателя в Севском – 59,6 процентов,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Брасовском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62,98 процента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Клетнянском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69,74 процентов районах.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285720" y="857232"/>
          <a:ext cx="8429684" cy="4214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05954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 txBox="1">
            <a:spLocks/>
          </p:cNvSpPr>
          <p:nvPr/>
        </p:nvSpPr>
        <p:spPr>
          <a:xfrm>
            <a:off x="8532440" y="6305550"/>
            <a:ext cx="538408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z="1400" smtClean="0"/>
              <a:pPr/>
              <a:t>38</a:t>
            </a:fld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664" y="-5352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Доля организаций коммунального комплекса, осуществляющих производство товаров, оказание услуг по </a:t>
            </a:r>
            <a:r>
              <a:rPr lang="ru-RU" sz="1200" b="1" i="1" dirty="0" err="1" smtClean="0">
                <a:latin typeface="Times New Roman" pitchFamily="18" charset="0"/>
                <a:cs typeface="Times New Roman" pitchFamily="18" charset="0"/>
              </a:rPr>
              <a:t>водо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, тепло,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газо-, электроснабжению, водоотведению, очистке сточных вод, утилизации (захоронению) твердых бытовых отходов и использующих объекты коммунальной инфраструктуры на праве частной собственности, по договору аренды или концессии, участие субъекта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РФ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и (или) муниципального образования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уставном капитале которых составляет не более 25 процентов, в общем числе организаций коммунального комплекса, осуществляющих свою деятельность на территории городского округа (муниципального района) (процентов)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1196752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347864" y="1340768"/>
            <a:ext cx="552578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Доля организаций коммунального комплекса,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субъекта Российской Федерации и (или) городского округа (муниципального района) в уставном капитале которых составляет не более 25 процентов, в общем числе организаций коммунального комплекса, осуществляющих свою деятельность на территории городского округа (муниципального района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целом по области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снизилась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2,43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п.п. и составила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39,53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 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41,96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процента).</a:t>
            </a: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Снижение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показателя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связано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завершением проводимых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Брянской области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мероприятий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реформированию коммунального комплекса,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снижением активизации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инвестиционной деятельности в коммунальном хозяйстве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завершением реализации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муниципальными образованиями мероприятий по выполнению условий предоставления финансовой поддержки за счет средств Фонда содействия реформированию жилищно-коммунального хозяйства и областного бюджета на проведение капитального ремонта многоквартирных домов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Так, в г. Сельцо в 2014 году осуществляли деятельность в коммунальном комплексе 100 процентов коммерческих организаций, в г. Брянске – 87,1 процента, г. Фокино – 85,7 процентов, в г.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Клинцы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62,5 процента, в г. Новозыбкове – 40 процентов. В г.Стародубе такие организации отсутствуют.</a:t>
            </a:r>
          </a:p>
          <a:p>
            <a:pPr indent="360000"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42843" y="1214411"/>
          <a:ext cx="3214712" cy="5357856"/>
        </p:xfrm>
        <a:graphic>
          <a:graphicData uri="http://schemas.openxmlformats.org/drawingml/2006/table">
            <a:tbl>
              <a:tblPr/>
              <a:tblGrid>
                <a:gridCol w="1184368"/>
                <a:gridCol w="761379"/>
                <a:gridCol w="676781"/>
                <a:gridCol w="592184"/>
              </a:tblGrid>
              <a:tr h="21722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Названия строк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2012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2013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2014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Городские округа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63,06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58,59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62,55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Брянск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82,86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Клинцы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57,14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Новозыбков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Сельцо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Стародуб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Фокино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85,71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7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40,45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38,26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34,42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Брасовский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47,06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Выгоничский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Гордеевский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Дубровский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Дятьковский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44,44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44,44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44,44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Жирятинский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Жуковский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Злынковский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Карачевский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41,67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46,15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47,05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Клетнянский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Климовский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Клинцовский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Комаричский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66,67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Красногорский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Мглинский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Навлинский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Новозыбковский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Погарский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Почепский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Рогнединский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66,67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71,43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66,66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66,66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Стародубский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Суземский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Суражский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Трубчевский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Унечский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Общий итог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44,56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41,96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39,53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8358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 txBox="1">
            <a:spLocks/>
          </p:cNvSpPr>
          <p:nvPr/>
        </p:nvSpPr>
        <p:spPr>
          <a:xfrm>
            <a:off x="8532440" y="6305550"/>
            <a:ext cx="538408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z="1400" smtClean="0"/>
              <a:pPr/>
              <a:t>39</a:t>
            </a:fld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664" y="-5352"/>
            <a:ext cx="878497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i="1" dirty="0" smtClean="0"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sz="10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0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000" b="1" i="1" dirty="0">
                <a:latin typeface="Times New Roman" pitchFamily="18" charset="0"/>
                <a:cs typeface="Times New Roman" pitchFamily="18" charset="0"/>
              </a:rPr>
              <a:t>Доля организаций коммунального комплекса, осуществляющих производство товаров, оказание услуг по </a:t>
            </a:r>
            <a:r>
              <a:rPr lang="ru-RU" sz="1000" b="1" i="1" dirty="0" err="1" smtClean="0">
                <a:latin typeface="Times New Roman" pitchFamily="18" charset="0"/>
                <a:cs typeface="Times New Roman" pitchFamily="18" charset="0"/>
              </a:rPr>
              <a:t>водо</a:t>
            </a:r>
            <a:r>
              <a:rPr lang="ru-RU" sz="1000" b="1" i="1" dirty="0" smtClean="0">
                <a:latin typeface="Times New Roman" pitchFamily="18" charset="0"/>
                <a:cs typeface="Times New Roman" pitchFamily="18" charset="0"/>
              </a:rPr>
              <a:t>, тепло, </a:t>
            </a:r>
            <a:r>
              <a:rPr lang="ru-RU" sz="1000" b="1" i="1" dirty="0" err="1" smtClean="0">
                <a:latin typeface="Times New Roman" pitchFamily="18" charset="0"/>
                <a:cs typeface="Times New Roman" pitchFamily="18" charset="0"/>
              </a:rPr>
              <a:t>газо</a:t>
            </a:r>
            <a:r>
              <a:rPr lang="ru-RU" sz="10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000" b="1" i="1" dirty="0">
                <a:latin typeface="Times New Roman" pitchFamily="18" charset="0"/>
                <a:cs typeface="Times New Roman" pitchFamily="18" charset="0"/>
              </a:rPr>
              <a:t>электроснабжению, водоотведению, очистке сточных вод, утилизации (захоронению) твердых бытовых отходов и использующих объекты коммунальной инфраструктуры на праве частной собственности, по договору аренды или концессии, участие субъекта </a:t>
            </a:r>
            <a:r>
              <a:rPr lang="ru-RU" sz="1000" b="1" i="1" dirty="0" smtClean="0">
                <a:latin typeface="Times New Roman" pitchFamily="18" charset="0"/>
                <a:cs typeface="Times New Roman" pitchFamily="18" charset="0"/>
              </a:rPr>
              <a:t>РФ </a:t>
            </a:r>
            <a:r>
              <a:rPr lang="ru-RU" sz="1000" b="1" i="1" dirty="0">
                <a:latin typeface="Times New Roman" pitchFamily="18" charset="0"/>
                <a:cs typeface="Times New Roman" pitchFamily="18" charset="0"/>
              </a:rPr>
              <a:t>и (или) муниципального образования </a:t>
            </a:r>
            <a:r>
              <a:rPr lang="ru-RU" sz="1000" b="1" i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000" b="1" i="1" dirty="0">
                <a:latin typeface="Times New Roman" pitchFamily="18" charset="0"/>
                <a:cs typeface="Times New Roman" pitchFamily="18" charset="0"/>
              </a:rPr>
              <a:t>уставном капитале которых составляет не более 25 процентов, в общем числе организаций коммунального комплекса, осуществляющих свою деятельность на территории городского округа (муниципального района) (процентов)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908720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57158" y="4714884"/>
            <a:ext cx="421484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Среди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муниципальных районов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только два района 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Рогнединский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Дубровский) преодолели 75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процентный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барьер, в 7 районах доля коммерческих организаций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составила от 50 до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11 районах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 5 до 50 процентов.</a:t>
            </a: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7 муниципальных районах в коммунальном комплексе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таких организаций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нет.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357158" y="1033463"/>
          <a:ext cx="8358246" cy="3395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4857752" y="4500570"/>
          <a:ext cx="3929090" cy="2071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27467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48671396"/>
              </p:ext>
            </p:extLst>
          </p:nvPr>
        </p:nvGraphicFramePr>
        <p:xfrm>
          <a:off x="131540" y="765498"/>
          <a:ext cx="8917805" cy="5255790"/>
        </p:xfrm>
        <a:graphic>
          <a:graphicData uri="http://schemas.openxmlformats.org/drawingml/2006/table">
            <a:tbl>
              <a:tblPr firstRow="1" firstCol="1" lastCol="1" bandRow="1">
                <a:tableStyleId>{7DF18680-E054-41AD-8BC1-D1AEF772440D}</a:tableStyleId>
              </a:tblPr>
              <a:tblGrid>
                <a:gridCol w="340179"/>
                <a:gridCol w="892511"/>
                <a:gridCol w="1302190"/>
                <a:gridCol w="1916706"/>
                <a:gridCol w="2150808"/>
                <a:gridCol w="2315411"/>
              </a:tblGrid>
              <a:tr h="855009"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Наименование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муниципального района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Среднегодовая численность постоянного населения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в отчетном году (тыс. чел.)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Административный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центр муниципального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района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Официальный сайт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Брасовский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20,352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п. Локоть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2"/>
                        </a:rPr>
                        <a:t>http://www.brasadmin.org/</a:t>
                      </a:r>
                      <a:endParaRPr lang="en-US" sz="11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Брянский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57,415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с.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Глинищево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3"/>
                        </a:rPr>
                        <a:t>http://www.admbr.ru/</a:t>
                      </a:r>
                      <a:endParaRPr lang="en-US" sz="11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Выгоничский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19,941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пгт</a:t>
                      </a:r>
                      <a:r>
                        <a:rPr lang="ru-RU" sz="1100" b="1" u="none" strike="noStrike" dirty="0">
                          <a:effectLst/>
                        </a:rPr>
                        <a:t>. Выгоничи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4"/>
                        </a:rPr>
                        <a:t>http://www.adminwr.ru/</a:t>
                      </a:r>
                      <a:endParaRPr lang="en-US" sz="11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Гордеевский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11,082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с. Гордеевка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5"/>
                        </a:rPr>
                        <a:t>http://www.admgordeevka.ru/</a:t>
                      </a:r>
                      <a:endParaRPr lang="en-US" sz="11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effectLst/>
                        </a:rPr>
                        <a:t>Дубровский 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18,468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пгт</a:t>
                      </a:r>
                      <a:r>
                        <a:rPr lang="ru-RU" sz="1100" b="1" u="none" strike="noStrike" dirty="0">
                          <a:effectLst/>
                        </a:rPr>
                        <a:t>. Дубровка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6"/>
                        </a:rPr>
                        <a:t>http://www.admdubrovka.ru/</a:t>
                      </a:r>
                      <a:endParaRPr lang="en-US" sz="11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Дятьковский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61,439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Дятьково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7"/>
                        </a:rPr>
                        <a:t>http://admindtk.ru/</a:t>
                      </a:r>
                      <a:endParaRPr lang="en-US" sz="11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Жирятинский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7,112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с. Жирятино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8"/>
                        </a:rPr>
                        <a:t>http://www.juratino.ru/</a:t>
                      </a:r>
                      <a:endParaRPr lang="en-US" sz="11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14" name="Рисунок 13" descr="alt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616" y="3573016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 descr="alt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6486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 descr="alt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616" y="2276872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 descr="alt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616" y="292494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 descr="alt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616" y="418514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Рисунок 18" descr="alt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616" y="4797152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Рисунок 19"/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>
            <a:off x="683616" y="544522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07504" y="76470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1383196" y="116632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Общая информация 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муниципальных районах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Брянской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области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437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 txBox="1">
            <a:spLocks/>
          </p:cNvSpPr>
          <p:nvPr/>
        </p:nvSpPr>
        <p:spPr>
          <a:xfrm>
            <a:off x="8532440" y="6305550"/>
            <a:ext cx="538408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z="1400" smtClean="0"/>
              <a:pPr/>
              <a:t>40</a:t>
            </a:fld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664" y="-5352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Доля многоквартирных домов, расположенных на земельных участках, в отношении которых осуществлен государственный кадастровый учет (процентов)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476672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428992" y="4757520"/>
            <a:ext cx="562947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Доля многоквартирных домов, расположенных на земельных участках, в отношении которых осуществлен государственный кадастровый учет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в целом по области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выросла на 5,02 п.п. и составила 71,04 процента.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 многоквартирные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дома поставлены на кадастровый учет в 2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городах (Новозыбкове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Стародубе) и в 3 районах (Брянском,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Погарском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Суземском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42843" y="571480"/>
          <a:ext cx="3143271" cy="6072226"/>
        </p:xfrm>
        <a:graphic>
          <a:graphicData uri="http://schemas.openxmlformats.org/drawingml/2006/table">
            <a:tbl>
              <a:tblPr/>
              <a:tblGrid>
                <a:gridCol w="1122598"/>
                <a:gridCol w="748398"/>
                <a:gridCol w="598718"/>
                <a:gridCol w="673557"/>
              </a:tblGrid>
              <a:tr h="3113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Названия строк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2012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2013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2014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Городские округа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61,58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75,28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85,70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Брянск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Клинцы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Новозыбков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Сельцо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Стародуб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Фокино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3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57,37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63,21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67,03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Брасовский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Выгоничский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Гордеевский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Дубровский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Дятьковский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78,59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80,86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Жирятинский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Жуковский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Злынковский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Карачевский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Клетнянский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Климовский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Клинцовский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Комаричский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Красногорский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Мглинский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Навлинский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Новозыбковский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Погарский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Почепский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Рогнединский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Стародубский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Суземский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Суражский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Трубчевский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Унечский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Общий итог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58,13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65,41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70,42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3428992" y="500042"/>
          <a:ext cx="5500726" cy="42862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92462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 txBox="1">
            <a:spLocks/>
          </p:cNvSpPr>
          <p:nvPr/>
        </p:nvSpPr>
        <p:spPr>
          <a:xfrm>
            <a:off x="8532440" y="6305550"/>
            <a:ext cx="538408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z="1400" smtClean="0"/>
              <a:pPr/>
              <a:t>41</a:t>
            </a:fld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664" y="-5352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Доля многоквартирных домов, расположенных на земельных участках, </a:t>
            </a:r>
            <a:endParaRPr lang="en-US" sz="1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отношении которых осуществлен государственный кадастровый учет (процентов)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476672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500034" y="3429000"/>
            <a:ext cx="835824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Наибольший рост показателя (более чем на 15 п.п.) зафиксирован в 3 муниципальных образованиях:  г. Брянске (на 40,8 п.п.), Красногорском (на 30 п.п.) и Стародубском (на 27,3 п.п.) районах.</a:t>
            </a: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Низкие значения показателя в 2014 году отмечены 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Фокино,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Брасовском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Выгоничском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Жуковском,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Почепском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Трубчевском районах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(их доля составляет менее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40 процентов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). Причем самый низкий из них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Почепском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районе (15,5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процента).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4786322"/>
            <a:ext cx="86439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22 муниципальных образованиях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Брянской области (в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городских округах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18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муниципальных районах)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отмечается рост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доли многоквартирных домов, расположенных на земельных участках, в отношении которых осуществлен государственный кадастровый учет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Без изменений значения показателя остались в 11 муниципальных образованиях.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571605" y="857233"/>
          <a:ext cx="6215106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17520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5550"/>
            <a:ext cx="538408" cy="476250"/>
          </a:xfrm>
        </p:spPr>
        <p:txBody>
          <a:bodyPr/>
          <a:lstStyle/>
          <a:p>
            <a:fld id="{DE1F02E0-2739-4B6E-A025-7A359D11D0B7}" type="slidenum">
              <a:rPr lang="ru-RU" sz="1400" smtClean="0"/>
              <a:pPr/>
              <a:t>42</a:t>
            </a:fld>
            <a:endParaRPr lang="ru-RU" sz="1400" dirty="0"/>
          </a:p>
        </p:txBody>
      </p:sp>
      <p:sp>
        <p:nvSpPr>
          <p:cNvPr id="1041" name="Прямоугольник 1040"/>
          <p:cNvSpPr/>
          <p:nvPr/>
        </p:nvSpPr>
        <p:spPr>
          <a:xfrm>
            <a:off x="321664" y="-5352"/>
            <a:ext cx="87849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III.6.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Доля населения, получившего жилые помещения и улучшившего жилищные условия в отчетном году, в общей численности населения, состоящего на учете в качестве нуждающегося в жилых помещениях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(процентов)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714356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347864" y="764704"/>
            <a:ext cx="27363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среднем по отчетности получили жилые помещения и улучшили жилищные условия 16,1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 граждан, из числа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стоявших на учете в качестве нуждающихся (в 2013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17,72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), в том числе: в городских округах – 18,13 процента (2013 год – 19,79 процента).</a:t>
            </a: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Максимальное значение показателя отмечено в                   г. Стародубе – 20,22 процента, минимальное – в         г. Фокино – 2,3 процента.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14283" y="714350"/>
          <a:ext cx="3071832" cy="5939206"/>
        </p:xfrm>
        <a:graphic>
          <a:graphicData uri="http://schemas.openxmlformats.org/drawingml/2006/table">
            <a:tbl>
              <a:tblPr/>
              <a:tblGrid>
                <a:gridCol w="1108645"/>
                <a:gridCol w="839346"/>
                <a:gridCol w="524459"/>
                <a:gridCol w="599382"/>
              </a:tblGrid>
              <a:tr h="30040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Названия строк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2012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2013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2014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Городские округа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11,64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8,44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Брянск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Клинцы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Новозыбков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Сельцо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Стародуб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Фокино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40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21,57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19,79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18,13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Брасовский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Выгоничский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Гордеевский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Дубровский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Дятьковский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Жирятинский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Жуковский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Злынковский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Карачевский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Клетнянский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Климовский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Клинцовский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Комаричский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Красногорский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Мглинский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Навлинский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Новозыбковский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Погарский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Почепский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Рогнединский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Стародубский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Суземский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Суражский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Трубчевский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Унечский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Общий итог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Диаграмма 11"/>
          <p:cNvGraphicFramePr/>
          <p:nvPr/>
        </p:nvGraphicFramePr>
        <p:xfrm>
          <a:off x="3500430" y="4429132"/>
          <a:ext cx="4286280" cy="214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Диаграмма 12"/>
          <p:cNvGraphicFramePr/>
          <p:nvPr/>
        </p:nvGraphicFramePr>
        <p:xfrm>
          <a:off x="6072198" y="857231"/>
          <a:ext cx="2928958" cy="3357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81184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5550"/>
            <a:ext cx="538408" cy="476250"/>
          </a:xfrm>
        </p:spPr>
        <p:txBody>
          <a:bodyPr/>
          <a:lstStyle/>
          <a:p>
            <a:fld id="{DE1F02E0-2739-4B6E-A025-7A359D11D0B7}" type="slidenum">
              <a:rPr lang="ru-RU" sz="1400" smtClean="0"/>
              <a:pPr/>
              <a:t>43</a:t>
            </a:fld>
            <a:endParaRPr lang="ru-RU" sz="1400" dirty="0"/>
          </a:p>
        </p:txBody>
      </p:sp>
      <p:sp>
        <p:nvSpPr>
          <p:cNvPr id="1041" name="Прямоугольник 1040"/>
          <p:cNvSpPr/>
          <p:nvPr/>
        </p:nvSpPr>
        <p:spPr>
          <a:xfrm>
            <a:off x="321664" y="-5352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III.6.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Доля населения, получившего жилые помещения и улучшившего жилищные условия в отчетном году, в общей численности населения, состоящего на учете в качестве нуждающегося в жилых помещениях. (процентов)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476672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94656" y="795769"/>
            <a:ext cx="89418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муниципальных районах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доля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населения, получившего жилые помещения и улучшившего жилищные условия в 2014 году, в общей численности населения, состоящего на учете в качестве нуждающегося в жилых помещениях,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составила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18,13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(2013 год – 19,79 процента). </a:t>
            </a: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Наибольшие значения показателя отмечены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Гордеевском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(79,6 процента),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Новозыбковском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(63 процента),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Клинцовском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(44,8 процента)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Суземском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(38,1 процента) районах.</a:t>
            </a: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12 муниципальных районах значение показателя составило менее 10 процентов.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642910" y="2143116"/>
          <a:ext cx="8143932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34012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 txBox="1">
            <a:spLocks/>
          </p:cNvSpPr>
          <p:nvPr/>
        </p:nvSpPr>
        <p:spPr>
          <a:xfrm>
            <a:off x="8532440" y="6305550"/>
            <a:ext cx="538408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z="1400" smtClean="0"/>
              <a:pPr/>
              <a:t>44</a:t>
            </a:fld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664" y="-5352"/>
            <a:ext cx="84799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РЕКОМЕНДАЦИИ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4656" y="40466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94656" y="428604"/>
            <a:ext cx="8941840" cy="5979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целях повышения эффективности деятельности органов местного самоуправления городских округов и муниципальных районов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Брянской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области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– коммунальной сфере необходимо: </a:t>
            </a:r>
          </a:p>
          <a:p>
            <a:pPr indent="360000"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продолжить работу по формированию конкурентных отношений в сфере управления и обслуживания жилищного фонда путем развития рынка частных управляющих компаний;</a:t>
            </a:r>
          </a:p>
          <a:p>
            <a:pPr indent="360000"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повысить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инициативность собственников жилья в управлении жилищным фондом;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indent="360000"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единые муниципальные базы информационных ресурсов в целях повышения уровня благоустройства жилищного фонда, эффективности и надежности работы коммунальной инфраструктуры;</a:t>
            </a:r>
          </a:p>
          <a:p>
            <a:pPr indent="360000"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обеспечить завершение работ по формированию земельных участков под многоквартирными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домами.</a:t>
            </a: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дальнейшего развития жилищного строительства на территории муниципальных образований Брянской области использовать следующие подходы: </a:t>
            </a: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 комплексное развитие территорий под застройку, включая их обеспечение инженерной инфраструктурой; </a:t>
            </a:r>
          </a:p>
          <a:p>
            <a:pPr indent="360000"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 развитие малоэтажного строительства;</a:t>
            </a: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 стимулирование инвестиционной активности на рынке жилья;</a:t>
            </a:r>
          </a:p>
          <a:p>
            <a:pPr indent="360000"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1" indent="360000"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разработать комплекс мер по реализации Указа Президента Российской Федерации от 07.05.2012 № 600 «О мерах по обеспечению граждан Российской Федерации доступным и комфортным жильём и повышению качества жилищно-коммунальных услуг».</a:t>
            </a:r>
          </a:p>
          <a:p>
            <a:pPr indent="360000"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1"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360000" algn="just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870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45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/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79512" y="3697820"/>
            <a:ext cx="3312368" cy="2484275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</p:spPr>
      </p:pic>
      <p:pic>
        <p:nvPicPr>
          <p:cNvPr id="3077" name="Picture 5" descr="http://udf.by/uploads/posts/2012-04/1334731302_ekonomika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/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003957"/>
            <a:ext cx="3384376" cy="2585283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http://cs5530.vkontakte.ru/u17789487/-14/x_2290aea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691151"/>
            <a:ext cx="3694090" cy="2394033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614125" cy="193899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/>
            <a:r>
              <a:rPr lang="en-US" sz="6000" dirty="0" smtClean="0"/>
              <a:t>IV. </a:t>
            </a:r>
            <a:r>
              <a:rPr lang="ru-RU" sz="6000" dirty="0" smtClean="0"/>
              <a:t>МУНИЦИПАЛЬНОЕ УПРАВЛЕНИЕ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97017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2440" y="6305550"/>
            <a:ext cx="538408" cy="476250"/>
          </a:xfrm>
        </p:spPr>
        <p:txBody>
          <a:bodyPr/>
          <a:lstStyle/>
          <a:p>
            <a:fld id="{DE1F02E0-2739-4B6E-A025-7A359D11D0B7}" type="slidenum">
              <a:rPr lang="ru-RU" sz="1400" smtClean="0"/>
              <a:pPr/>
              <a:t>46</a:t>
            </a:fld>
            <a:endParaRPr lang="ru-RU" sz="1400" dirty="0"/>
          </a:p>
        </p:txBody>
      </p:sp>
      <p:sp>
        <p:nvSpPr>
          <p:cNvPr id="1041" name="Прямоугольник 1040"/>
          <p:cNvSpPr/>
          <p:nvPr/>
        </p:nvSpPr>
        <p:spPr>
          <a:xfrm>
            <a:off x="321664" y="-5352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IV.1.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Объём не завершенного в установленные сроки строительства, осуществляемого за счет средств бюджета городского округа (муниципального района) (тыс.рублей)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5" name="Прямая соединительная линия 1024"/>
          <p:cNvCxnSpPr/>
          <p:nvPr/>
        </p:nvCxnSpPr>
        <p:spPr>
          <a:xfrm>
            <a:off x="94656" y="476672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275856" y="908720"/>
            <a:ext cx="56886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объём незавершенного в установленные сроки строительства, осуществляемого за счет средств бюджета городского округа (муниципального района), зафиксирован только в г. Брянске (2,9 млн. рублей) сократившись по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отношению к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2013 году в 20 раз (на 54,3 млн. рублей).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42844" y="571466"/>
          <a:ext cx="3143272" cy="6000821"/>
        </p:xfrm>
        <a:graphic>
          <a:graphicData uri="http://schemas.openxmlformats.org/drawingml/2006/table">
            <a:tbl>
              <a:tblPr/>
              <a:tblGrid>
                <a:gridCol w="1257309"/>
                <a:gridCol w="787260"/>
                <a:gridCol w="579630"/>
                <a:gridCol w="519073"/>
              </a:tblGrid>
              <a:tr h="28942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Названия строк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2012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2013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2014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Городские округа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10483,02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9528,45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483,05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Брянск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62898,10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57170,70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2898,30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Клинцы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Новозыбков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Сельцо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Стародуб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Фокино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2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5488,70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Брасовский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148194,90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Выгоничский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Гордеевский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Дубровский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Дятьковский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Жирятинский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Жуковский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Злынковский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Карачевский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Клетнянский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Климовский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Клинцовский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Комаричский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Красногорский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Мглинский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Навлинский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Новозыбковский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Погарский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Почепский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Рогнединский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Стародубский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Суземский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Суражский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Трубчевский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Унечский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Общий итог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6396,76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1732,45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87,83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3571868" y="2500306"/>
          <a:ext cx="5143536" cy="3905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357554" y="2000241"/>
            <a:ext cx="55007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остальных муниципальных образованиях области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объектов незавершенного в установленные сроки строительства, осуществляемого за счет средств бюджета городского округа (муниципального района), не отмечено.</a:t>
            </a:r>
          </a:p>
        </p:txBody>
      </p:sp>
    </p:spTree>
    <p:extLst>
      <p:ext uri="{BB962C8B-B14F-4D97-AF65-F5344CB8AC3E}">
        <p14:creationId xmlns:p14="http://schemas.microsoft.com/office/powerpoint/2010/main" xmlns="" val="280324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 txBox="1">
            <a:spLocks/>
          </p:cNvSpPr>
          <p:nvPr/>
        </p:nvSpPr>
        <p:spPr>
          <a:xfrm>
            <a:off x="8532440" y="6305550"/>
            <a:ext cx="538408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z="1400" smtClean="0"/>
              <a:pPr/>
              <a:t>47</a:t>
            </a:fld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664" y="-5352"/>
            <a:ext cx="87849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IV.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Удовлетворенность населения деятельностью органов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местного самоуправления </a:t>
            </a:r>
          </a:p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городского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округа (муниципального района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процентов от числа опрошенных)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4656" y="692696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419872" y="908720"/>
            <a:ext cx="554461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данным социологического опроса процент удовлетворенности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населения деятельностью органов местного самоуправления городских округов и муниципальных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районов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среднем по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муниципальным образованиям Брянской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области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2014 году составил 60,39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 (в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году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56,3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процента).</a:t>
            </a: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Повышение значения показателя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отмечается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городских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округах: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г.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Брянск - на 12,9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(39,2 процента), г. Сельцо – на 6,1 п.п. (74,1 процента) и г. Фокино - на 8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(45 процентов). В остальных городских округах отмечено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снижение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показателя: в г.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Клинцы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на 32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п.п.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(54 процента), г. Новозыбкове - на 5 п.п. (45,4 процента), г. Стародубе - на 12,3 п.п. (65,7 процента).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5720" y="785777"/>
          <a:ext cx="3143273" cy="5857927"/>
        </p:xfrm>
        <a:graphic>
          <a:graphicData uri="http://schemas.openxmlformats.org/drawingml/2006/table">
            <a:tbl>
              <a:tblPr/>
              <a:tblGrid>
                <a:gridCol w="1093312"/>
                <a:gridCol w="614988"/>
                <a:gridCol w="683320"/>
                <a:gridCol w="751653"/>
              </a:tblGrid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Названия строк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2012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2013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2014 год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Городские округа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65,28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57,62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53,90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Брянск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Клинцы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Новозыбков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Сельцо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Стародуб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Фокино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Муниципальные районы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67,79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56,01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61,83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Брасовский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Брянский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Выгоничский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Гордеевский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Дубровский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Дятьковский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Жирятинский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Жуковский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Злынковский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63,40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Карачевский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Клетнянский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Климовский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Клинцовский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Комаричский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Красногорский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Мглинский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Навлинский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Новозыбковский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52,80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Погарский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Почепский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Рогнединский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72,60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Стародубский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Суземский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Суражский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45,90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Трубчевский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76,50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Унечский </a:t>
                      </a:r>
                    </a:p>
                  </a:txBody>
                  <a:tcPr marL="85725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63,20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Общий итог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60,39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Диаграмма 11"/>
          <p:cNvGraphicFramePr/>
          <p:nvPr/>
        </p:nvGraphicFramePr>
        <p:xfrm>
          <a:off x="3643307" y="3429000"/>
          <a:ext cx="4929222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4686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 txBox="1">
            <a:spLocks/>
          </p:cNvSpPr>
          <p:nvPr/>
        </p:nvSpPr>
        <p:spPr>
          <a:xfrm>
            <a:off x="8532440" y="6305550"/>
            <a:ext cx="538408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z="1400" smtClean="0"/>
              <a:pPr/>
              <a:t>48</a:t>
            </a:fld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664" y="-5352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IV.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Удовлетворенность населения деятельностью органов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местного самоуправления городского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округа (муниципального района), в том числе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их информационной открытостью (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процентов от числа опрошенных)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4656" y="692696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500034" y="4929198"/>
            <a:ext cx="821537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Среди муниципальных районов наибольшее значение показателя отмечено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Гордеевском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районе (83,1 процента), наименьшее –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Погарском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районе (24,6 процента). </a:t>
            </a:r>
          </a:p>
          <a:p>
            <a:pPr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Увеличилась удовлетворенность населения деятельностью органов местного самоуправления в 18 муниципальных образованиях, снизилась – в 15 муниципальных образованиях. </a:t>
            </a:r>
          </a:p>
          <a:p>
            <a:pPr indent="360000"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571472" y="857232"/>
          <a:ext cx="8072494" cy="4071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25965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49</a:t>
            </a:fld>
            <a:endParaRPr lang="ru-RU"/>
          </a:p>
        </p:txBody>
      </p:sp>
      <p:sp>
        <p:nvSpPr>
          <p:cNvPr id="4" name="Номер слайда 2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mtClean="0"/>
              <a:pPr/>
              <a:t>49</a:t>
            </a:fld>
            <a:endParaRPr lang="ru-RU"/>
          </a:p>
        </p:txBody>
      </p:sp>
      <p:sp>
        <p:nvSpPr>
          <p:cNvPr id="5" name="Номер слайда 2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mtClean="0"/>
              <a:pPr/>
              <a:t>49</a:t>
            </a:fld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76470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383196" y="283818"/>
            <a:ext cx="6390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908060"/>
            <a:ext cx="8941840" cy="3808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Результаты мониторинга эффективности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деятельности органов местного самоуправления городских округов и муниципальных районов Брянской области за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2014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подтвердили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значительную дифференциацию муниципальных образований по уровню социально-экономического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развития.</a:t>
            </a:r>
          </a:p>
          <a:p>
            <a:pPr indent="36000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итогам комплексной оценки, проведенной в соответствии с Методикой мониторинга эффективности деятельности органов местного самоуправления городских округов и муниципальных районов, утвержденной постановлением Правительства Российской Федерации от 17 декабря 2012 года № 1317 «О мерах по реализации Указа Президента Российской Федерации от 28 апреля 2008 года № 607 «Об оценке эффективности деятельности органов местного самоуправления городских округов и муниципальных районов», подпунктом «и» пункта 2 Указа Президента Российской Федерации от 7 мая 2012 года № 601 "Об основных направлениях совершенствования системы государственного управления», победителями признаны следующие муниципальные образования, получившие наибольшие суммарные оценки: </a:t>
            </a:r>
          </a:p>
          <a:p>
            <a:pPr indent="36000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 место – город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Клинцы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(К (комплексная оценка) = 0,56799)</a:t>
            </a:r>
          </a:p>
          <a:p>
            <a:pPr indent="36000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 место – город Фокино (К = 0,55724)</a:t>
            </a:r>
          </a:p>
          <a:p>
            <a:pPr indent="36000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 место –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Клинцовский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 (К = 0,55451)</a:t>
            </a:r>
          </a:p>
          <a:p>
            <a:pPr indent="360000"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80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5" name="Таблица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86670841"/>
              </p:ext>
            </p:extLst>
          </p:nvPr>
        </p:nvGraphicFramePr>
        <p:xfrm>
          <a:off x="131540" y="765498"/>
          <a:ext cx="8917805" cy="5255790"/>
        </p:xfrm>
        <a:graphic>
          <a:graphicData uri="http://schemas.openxmlformats.org/drawingml/2006/table">
            <a:tbl>
              <a:tblPr firstRow="1" firstCol="1" lastCol="1" bandRow="1">
                <a:tableStyleId>{7DF18680-E054-41AD-8BC1-D1AEF772440D}</a:tableStyleId>
              </a:tblPr>
              <a:tblGrid>
                <a:gridCol w="340179"/>
                <a:gridCol w="892511"/>
                <a:gridCol w="1302190"/>
                <a:gridCol w="1916706"/>
                <a:gridCol w="2150808"/>
                <a:gridCol w="2315411"/>
              </a:tblGrid>
              <a:tr h="855009"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Наименование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муниципального района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Среднегодовая численность постоянного населения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в отчетном году (тыс. чел.)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Административный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центр муниципального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района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Официальный сайт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Жуковский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35,275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effectLst/>
                        </a:rPr>
                        <a:t>г. Жуковка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2"/>
                        </a:rPr>
                        <a:t>http://www.zhukadmin.com/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9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Злынковский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12,228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effectLst/>
                        </a:rPr>
                        <a:t>г. Злынка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3"/>
                        </a:rPr>
                        <a:t>http://zlynka.narod.ru/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10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Карачевский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34,193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Карачев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4"/>
                        </a:rPr>
                        <a:t>http://karadmin.ru/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11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Клетнянский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19,173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пгт</a:t>
                      </a:r>
                      <a:r>
                        <a:rPr lang="ru-RU" sz="1100" b="1" u="none" strike="noStrike" dirty="0">
                          <a:effectLst/>
                        </a:rPr>
                        <a:t>. </a:t>
                      </a:r>
                      <a:r>
                        <a:rPr lang="ru-RU" sz="1100" b="1" u="none" strike="noStrike" dirty="0" err="1">
                          <a:effectLst/>
                        </a:rPr>
                        <a:t>Клетня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5"/>
                        </a:rPr>
                        <a:t>http://www.kletn.ru/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12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effectLst/>
                        </a:rPr>
                        <a:t>Климовский 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28,033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пгт</a:t>
                      </a:r>
                      <a:r>
                        <a:rPr lang="ru-RU" sz="1100" b="1" u="none" strike="noStrike" dirty="0">
                          <a:effectLst/>
                        </a:rPr>
                        <a:t>. Климово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6"/>
                        </a:rPr>
                        <a:t>http://www.kladm.ru/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13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Клинцовский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18,853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Клинцы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7"/>
                        </a:rPr>
                        <a:t>http://www.klinrai.ru/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14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Комаричский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17,305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пгт</a:t>
                      </a:r>
                      <a:r>
                        <a:rPr lang="ru-RU" sz="1100" b="1" u="none" strike="noStrike" dirty="0">
                          <a:effectLst/>
                        </a:rPr>
                        <a:t>. Комаричи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8"/>
                        </a:rPr>
                        <a:t>http://adminkom.ru/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5</a:t>
            </a:fld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07504" y="76470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6" name="Рисунок 85" descr="alt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97152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Рисунок 86" descr="alt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6486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Рисунок 87" descr="alt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786" y="2312936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Рисунок 88" descr="alt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2494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Рисунок 89" descr="alt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37072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Рисунок 90" descr="alt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8514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Рисунок 91" descr="&amp;Gcy;&amp;iecy;&amp;rcy;&amp;bcy;"/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4522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3" name="Прямоугольник 92"/>
          <p:cNvSpPr/>
          <p:nvPr/>
        </p:nvSpPr>
        <p:spPr>
          <a:xfrm>
            <a:off x="107504" y="116632"/>
            <a:ext cx="89418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Общая информация о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муниципальных районах Брянской области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728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4"/>
          <p:cNvSpPr txBox="1">
            <a:spLocks/>
          </p:cNvSpPr>
          <p:nvPr/>
        </p:nvSpPr>
        <p:spPr>
          <a:xfrm>
            <a:off x="8532440" y="6305550"/>
            <a:ext cx="538408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z="1400" smtClean="0"/>
              <a:pPr/>
              <a:t>50</a:t>
            </a:fld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664" y="-5352"/>
            <a:ext cx="84799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РЕКОМЕНДАЦИИ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4656" y="40466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94656" y="428604"/>
            <a:ext cx="8941840" cy="3764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целях повышения эффективности деятельности органов местного самоуправления городских округов и муниципальных районов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Брянской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области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необходимо: </a:t>
            </a:r>
          </a:p>
          <a:p>
            <a:pPr indent="360000"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обеспечить реализацию плана первоочередных мероприятий по обеспечению устойчивого развития экономики и социальной стабильности;</a:t>
            </a:r>
          </a:p>
          <a:p>
            <a:pPr indent="360000"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indent="360000"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руководителям органов местного самоуправления разработать и реализовывать программы по повышению результативности деятельности органов местного самоуправления и решению выявленных в ходе анализа проблем развития с установлением целевых индикаторов на плановый период;</a:t>
            </a:r>
          </a:p>
          <a:p>
            <a:pPr indent="360000"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indent="360000"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рассмотреть вопрос о внедрении системы оплаты труда муниципальных служащих органов местного самоуправления Брянской области, позволяющей устанавливать величину стимулирующих выплат в зависимости от достижения целевых значений показателей эффективности и результативности профессиональной служебной деятельности.</a:t>
            </a:r>
          </a:p>
          <a:p>
            <a:pPr indent="360000"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1" indent="3600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360000" algn="just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870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88640"/>
            <a:ext cx="8614125" cy="507831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5400" dirty="0" smtClean="0"/>
              <a:t>Результаты мониторинга оценки эффективности деятельности органов местного самоуправления городских округов и муниципальных районов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51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4416" y="5413106"/>
            <a:ext cx="3331489" cy="64633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600" dirty="0"/>
              <a:t>ПРИЛОЖЕНИЕ 1</a:t>
            </a:r>
          </a:p>
        </p:txBody>
      </p:sp>
    </p:spTree>
    <p:extLst>
      <p:ext uri="{BB962C8B-B14F-4D97-AF65-F5344CB8AC3E}">
        <p14:creationId xmlns:p14="http://schemas.microsoft.com/office/powerpoint/2010/main" xmlns="" val="311680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5" name="Таблица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75098084"/>
              </p:ext>
            </p:extLst>
          </p:nvPr>
        </p:nvGraphicFramePr>
        <p:xfrm>
          <a:off x="131540" y="765498"/>
          <a:ext cx="8917805" cy="5255790"/>
        </p:xfrm>
        <a:graphic>
          <a:graphicData uri="http://schemas.openxmlformats.org/drawingml/2006/table">
            <a:tbl>
              <a:tblPr firstRow="1" firstCol="1" lastCol="1" bandRow="1">
                <a:tableStyleId>{7DF18680-E054-41AD-8BC1-D1AEF772440D}</a:tableStyleId>
              </a:tblPr>
              <a:tblGrid>
                <a:gridCol w="340179"/>
                <a:gridCol w="892511"/>
                <a:gridCol w="1302190"/>
                <a:gridCol w="1916706"/>
                <a:gridCol w="2150808"/>
                <a:gridCol w="2315411"/>
              </a:tblGrid>
              <a:tr h="855009"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Наименование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муниципального района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Среднегодовая численность постоянного населения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в отчетном году (тыс. чел.)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Административный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центр муниципального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района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Официальный сайт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15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effectLst/>
                        </a:rPr>
                        <a:t> 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Красногорский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12,520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effectLst/>
                        </a:rPr>
                        <a:t>пгт. Красная Гора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2"/>
                        </a:rPr>
                        <a:t>http://www.krgadm.ru/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16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Мглинский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18,324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>
                          <a:effectLst/>
                        </a:rPr>
                        <a:t>г. Мглин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3"/>
                        </a:rPr>
                        <a:t>http://www.mgladm.ru/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17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Навлинский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27,581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пгт</a:t>
                      </a:r>
                      <a:r>
                        <a:rPr lang="ru-RU" sz="1100" b="1" u="none" strike="noStrike" dirty="0">
                          <a:effectLst/>
                        </a:rPr>
                        <a:t>. Навля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4"/>
                        </a:rPr>
                        <a:t>http://admnav.ru/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18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Новозыбковский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11,507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Новозыбков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5"/>
                        </a:rPr>
                        <a:t>http://adminnovzraion.ru/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19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Погарский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26,068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пгт</a:t>
                      </a:r>
                      <a:r>
                        <a:rPr lang="ru-RU" sz="1100" b="1" u="none" strike="noStrike" dirty="0">
                          <a:effectLst/>
                        </a:rPr>
                        <a:t>. Погар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6"/>
                        </a:rPr>
                        <a:t>http://www.pogaradm.ru/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20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Почепский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40,000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Почеп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7"/>
                        </a:rPr>
                        <a:t>http://www.admpochep.ru/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21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Рогнединский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6,752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пгт</a:t>
                      </a:r>
                      <a:r>
                        <a:rPr lang="ru-RU" sz="1100" b="1" u="none" strike="noStrike" dirty="0">
                          <a:effectLst/>
                        </a:rPr>
                        <a:t>. Рогнедино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8"/>
                        </a:rPr>
                        <a:t>http://www.rognedino.ru/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6</a:t>
            </a:fld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07504" y="76470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 descr="alt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37072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683568" y="544522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Рисунок 14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683568" y="4833216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Рисунок 15" descr="alt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2479" y="166486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 descr="alt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2479" y="2276872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/>
          <p:cNvPicPr>
            <a:picLocks/>
          </p:cNvPicPr>
          <p:nvPr/>
        </p:nvPicPr>
        <p:blipFill>
          <a:blip r:embed="rId14"/>
          <a:stretch>
            <a:fillRect/>
          </a:stretch>
        </p:blipFill>
        <p:spPr>
          <a:xfrm>
            <a:off x="683568" y="292494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" name="Рисунок 18" descr="&amp;Gcy;&amp;iecy;&amp;rcy;&amp;bcy;"/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8514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07504" y="116632"/>
            <a:ext cx="89418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Общая информация о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муниципальных районах Брянской области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552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5" name="Таблица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89401408"/>
              </p:ext>
            </p:extLst>
          </p:nvPr>
        </p:nvGraphicFramePr>
        <p:xfrm>
          <a:off x="131540" y="765498"/>
          <a:ext cx="8917805" cy="4627107"/>
        </p:xfrm>
        <a:graphic>
          <a:graphicData uri="http://schemas.openxmlformats.org/drawingml/2006/table">
            <a:tbl>
              <a:tblPr firstRow="1" firstCol="1" lastCol="1" bandRow="1">
                <a:tableStyleId>{7DF18680-E054-41AD-8BC1-D1AEF772440D}</a:tableStyleId>
              </a:tblPr>
              <a:tblGrid>
                <a:gridCol w="340179"/>
                <a:gridCol w="892511"/>
                <a:gridCol w="1302190"/>
                <a:gridCol w="1916706"/>
                <a:gridCol w="2150808"/>
                <a:gridCol w="2315411"/>
              </a:tblGrid>
              <a:tr h="855009"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Наименование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муниципального района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Среднегодовая численность постоянного населения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в отчетном году (тыс. чел.)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Административный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центр муниципального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района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Официальный сайт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22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effectLst/>
                        </a:rPr>
                        <a:t> 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Севский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15,740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Севск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2"/>
                        </a:rPr>
                        <a:t>http://www.sevskadm.ru/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23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Стародубский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20,003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Стародуб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3"/>
                        </a:rPr>
                        <a:t>http://adminstarrayon.ru/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24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Суземский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15,851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п. Суземка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4"/>
                        </a:rPr>
                        <a:t>http://www.admsuzemka.ru/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25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Суражский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23,597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Сураж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>
                          <a:effectLst/>
                          <a:hlinkClick r:id="rId5"/>
                        </a:rPr>
                        <a:t>http://www.admsur.ru/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26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Трубчевский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35,521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 г. Трубчевск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6"/>
                        </a:rPr>
                        <a:t>http://www.trubech.ru/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286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27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Унечский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37,356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Унеча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sng" strike="noStrike" dirty="0">
                          <a:effectLst/>
                          <a:hlinkClick r:id="rId7"/>
                        </a:rPr>
                        <a:t>http://www.unradm.ru/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7</a:t>
            </a:fld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07504" y="76470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Рисунок 19" descr="alt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12936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Рисунок 20" descr="alt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6486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Рисунок 21" descr="alt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9" y="292494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Рисунок 22" descr="alt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616" y="3537072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Рисунок 23" descr="alt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9" y="4797152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Рисунок 24" descr="&amp;Gcy;&amp;iecy;&amp;rcy;&amp;bcy; &amp;ucy;&amp;iecy;&amp;zcy;&amp;dcy;&amp;ncy;&amp;ocy;&amp;gcy;&amp;ocy; &amp;tscy;&amp;iecy;&amp;ncy;&amp;tcy;&amp;rcy;&amp;acy;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094" y="4185144"/>
            <a:ext cx="432000" cy="54000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107504" y="116632"/>
            <a:ext cx="89418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Общая информация о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муниципальных районах Брянской области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902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" name="Номер слайда 2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Номер слайда 2"/>
          <p:cNvSpPr txBox="1">
            <a:spLocks/>
          </p:cNvSpPr>
          <p:nvPr/>
        </p:nvSpPr>
        <p:spPr>
          <a:xfrm>
            <a:off x="6553200" y="64214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1F02E0-2739-4B6E-A025-7A359D11D0B7}" type="slidenum">
              <a:rPr lang="ru-RU" smtClean="0"/>
              <a:pPr/>
              <a:t>8</a:t>
            </a:fld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504" y="764704"/>
            <a:ext cx="8941840" cy="0"/>
          </a:xfrm>
          <a:prstGeom prst="line">
            <a:avLst/>
          </a:prstGeom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383196" y="283818"/>
            <a:ext cx="6390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60000" y="908720"/>
            <a:ext cx="8568952" cy="49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соответствии с Указом Президента Российской Федерации от 28 апреля 2008 года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607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«Об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оценке эффективности деятельности органов местного самоуправления городских округов и муниципальных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районов», Постановлением Правительства Российской Федерации от 17 декабря 2012 года № 1317 «О мерах по реализации Указа Президента Российской Федерации от 28 апреля 2008 года № 607 «Об оценке эффективности деятельности органов местного самоуправления городских округов и муниципальных районов», подпунктом «и» пункта 2 Указа Президента Российской Федерации от 7 мая 2012 года № 601 «Об основных направлениях совершенствования системы государственного управления» и постановлением Правительства Брянской области от 20 мая 2013 года № 143-п «О мерах по реализации Указа Президента Российской Федерации от 28 апреля 2008 года № 607 «Об оценке эффективности деятельности органов местного самоуправления городских округов и муниципальных районов» проведен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анализ эффективности деятельности органов местного самоуправления городских округов и муниципальных районов области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 2014 год по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следующим сферам: экономический рост,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жилищно-коммунальное хозяйство и жилищное строительство, организация муниципального управления. </a:t>
            </a:r>
          </a:p>
          <a:p>
            <a:pPr indent="457200" algn="just"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Оценка проведена по достигнутому уровню и динамике показателей социально-экономического развития муниципальных образований (за базовый взят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305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F02E0-2739-4B6E-A025-7A359D11D0B7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/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79512" y="3697820"/>
            <a:ext cx="3312368" cy="2484275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</p:spPr>
      </p:pic>
      <p:pic>
        <p:nvPicPr>
          <p:cNvPr id="3077" name="Picture 5" descr="http://udf.by/uploads/posts/2012-04/1334731302_ekonomika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/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003957"/>
            <a:ext cx="3384376" cy="2585283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http://cs5530.vkontakte.ru/u17789487/-14/x_2290aea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691151"/>
            <a:ext cx="3694090" cy="2394033"/>
          </a:xfrm>
          <a:prstGeom prst="rect">
            <a:avLst/>
          </a:prstGeom>
          <a:noFill/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  <a:softEdge rad="127000"/>
          </a:effectLst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614125" cy="193899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/>
            <a:r>
              <a:rPr lang="en-US" sz="6000" dirty="0" smtClean="0"/>
              <a:t>I. </a:t>
            </a:r>
            <a:r>
              <a:rPr lang="ru-RU" sz="6000" dirty="0" smtClean="0"/>
              <a:t>ЭКОНОМИЧЕСКОЕ </a:t>
            </a:r>
          </a:p>
          <a:p>
            <a:pPr algn="r"/>
            <a:r>
              <a:rPr lang="ru-RU" sz="6000" dirty="0" smtClean="0"/>
              <a:t>РАЗВИТИЕ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97017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algn="ctr">
          <a:defRPr b="1" dirty="0" smtClean="0"/>
        </a:defPPr>
      </a:lstStyle>
    </a:spDef>
    <a:txDef>
      <a:spPr/>
      <a:bodyPr vert="horz" lIns="91440" tIns="45720" rIns="91440" bIns="45720" rtlCol="0" anchor="ctr"/>
      <a:lstStyle>
        <a:defPPr>
          <a:defRPr sz="140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5919</TotalTime>
  <Words>8173</Words>
  <Application>Microsoft Office PowerPoint</Application>
  <PresentationFormat>Экран (4:3)</PresentationFormat>
  <Paragraphs>2969</Paragraphs>
  <Slides>51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Сводный доклад</dc:title>
  <dc:creator>Юрий Константинович Качков</dc:creator>
  <cp:lastModifiedBy>User</cp:lastModifiedBy>
  <cp:revision>841</cp:revision>
  <cp:lastPrinted>2012-09-10T12:29:20Z</cp:lastPrinted>
  <dcterms:created xsi:type="dcterms:W3CDTF">2012-09-06T11:53:35Z</dcterms:created>
  <dcterms:modified xsi:type="dcterms:W3CDTF">2015-10-22T05:12:45Z</dcterms:modified>
</cp:coreProperties>
</file>