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notesSlides/notesSlide11.xml" ContentType="application/vnd.openxmlformats-officedocument.presentationml.notesSlide+xml"/>
  <Override PartName="/ppt/charts/chart13.xml" ContentType="application/vnd.openxmlformats-officedocument.drawingml.chart+xml"/>
  <Override PartName="/ppt/notesSlides/notesSlide12.xml" ContentType="application/vnd.openxmlformats-officedocument.presentationml.notesSlide+xml"/>
  <Override PartName="/ppt/charts/chart14.xml" ContentType="application/vnd.openxmlformats-officedocument.drawingml.chart+xml"/>
  <Override PartName="/ppt/notesSlides/notesSlide13.xml" ContentType="application/vnd.openxmlformats-officedocument.presentationml.notesSlide+xml"/>
  <Override PartName="/ppt/charts/chart15.xml" ContentType="application/vnd.openxmlformats-officedocument.drawingml.chart+xml"/>
  <Override PartName="/ppt/notesSlides/notesSlide14.xml" ContentType="application/vnd.openxmlformats-officedocument.presentationml.notesSlide+xml"/>
  <Override PartName="/ppt/charts/chart16.xml" ContentType="application/vnd.openxmlformats-officedocument.drawingml.chart+xml"/>
  <Override PartName="/ppt/notesSlides/notesSlide15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16.xml" ContentType="application/vnd.openxmlformats-officedocument.presentationml.notesSl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notesSlides/notesSlide17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notesSlides/notesSlide18.xml" ContentType="application/vnd.openxmlformats-officedocument.presentationml.notesSlide+xml"/>
  <Override PartName="/ppt/charts/chart31.xml" ContentType="application/vnd.openxmlformats-officedocument.drawingml.chart+xml"/>
  <Override PartName="/ppt/notesSlides/notesSlide19.xml" ContentType="application/vnd.openxmlformats-officedocument.presentationml.notesSlide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charts/chart40.xml" ContentType="application/vnd.openxmlformats-officedocument.drawingml.chart+xml"/>
  <Override PartName="/ppt/notesSlides/notesSlide20.xml" ContentType="application/vnd.openxmlformats-officedocument.presentationml.notesSlide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notesSlides/notesSlide21.xml" ContentType="application/vnd.openxmlformats-officedocument.presentationml.notesSlide+xml"/>
  <Override PartName="/ppt/charts/chart43.xml" ContentType="application/vnd.openxmlformats-officedocument.drawingml.chart+xml"/>
  <Override PartName="/ppt/notesSlides/notesSlide22.xml" ContentType="application/vnd.openxmlformats-officedocument.presentationml.notesSlide+xml"/>
  <Override PartName="/ppt/charts/chart44.xml" ContentType="application/vnd.openxmlformats-officedocument.drawingml.chart+xml"/>
  <Override PartName="/ppt/notesSlides/notesSlide23.xml" ContentType="application/vnd.openxmlformats-officedocument.presentationml.notesSlide+xml"/>
  <Override PartName="/ppt/charts/chart45.xml" ContentType="application/vnd.openxmlformats-officedocument.drawingml.chart+xml"/>
  <Override PartName="/ppt/notesSlides/notesSlide24.xml" ContentType="application/vnd.openxmlformats-officedocument.presentationml.notesSlide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</p:sldMasterIdLst>
  <p:notesMasterIdLst>
    <p:notesMasterId r:id="rId60"/>
  </p:notesMasterIdLst>
  <p:sldIdLst>
    <p:sldId id="256" r:id="rId2"/>
    <p:sldId id="260" r:id="rId3"/>
    <p:sldId id="259" r:id="rId4"/>
    <p:sldId id="268" r:id="rId5"/>
    <p:sldId id="266" r:id="rId6"/>
    <p:sldId id="269" r:id="rId7"/>
    <p:sldId id="270" r:id="rId8"/>
    <p:sldId id="261" r:id="rId9"/>
    <p:sldId id="262" r:id="rId10"/>
    <p:sldId id="272" r:id="rId11"/>
    <p:sldId id="314" r:id="rId12"/>
    <p:sldId id="361" r:id="rId13"/>
    <p:sldId id="362" r:id="rId14"/>
    <p:sldId id="273" r:id="rId15"/>
    <p:sldId id="315" r:id="rId16"/>
    <p:sldId id="257" r:id="rId17"/>
    <p:sldId id="286" r:id="rId18"/>
    <p:sldId id="368" r:id="rId19"/>
    <p:sldId id="369" r:id="rId20"/>
    <p:sldId id="370" r:id="rId21"/>
    <p:sldId id="371" r:id="rId22"/>
    <p:sldId id="372" r:id="rId23"/>
    <p:sldId id="373" r:id="rId24"/>
    <p:sldId id="284" r:id="rId25"/>
    <p:sldId id="285" r:id="rId26"/>
    <p:sldId id="386" r:id="rId27"/>
    <p:sldId id="387" r:id="rId28"/>
    <p:sldId id="274" r:id="rId29"/>
    <p:sldId id="316" r:id="rId30"/>
    <p:sldId id="289" r:id="rId31"/>
    <p:sldId id="329" r:id="rId32"/>
    <p:sldId id="290" r:id="rId33"/>
    <p:sldId id="330" r:id="rId34"/>
    <p:sldId id="312" r:id="rId35"/>
    <p:sldId id="301" r:id="rId36"/>
    <p:sldId id="297" r:id="rId37"/>
    <p:sldId id="334" r:id="rId38"/>
    <p:sldId id="275" r:id="rId39"/>
    <p:sldId id="317" r:id="rId40"/>
    <p:sldId id="305" r:id="rId41"/>
    <p:sldId id="338" r:id="rId42"/>
    <p:sldId id="306" r:id="rId43"/>
    <p:sldId id="339" r:id="rId44"/>
    <p:sldId id="303" r:id="rId45"/>
    <p:sldId id="336" r:id="rId46"/>
    <p:sldId id="278" r:id="rId47"/>
    <p:sldId id="320" r:id="rId48"/>
    <p:sldId id="313" r:id="rId49"/>
    <p:sldId id="363" r:id="rId50"/>
    <p:sldId id="279" r:id="rId51"/>
    <p:sldId id="366" r:id="rId52"/>
    <p:sldId id="367" r:id="rId53"/>
    <p:sldId id="283" r:id="rId54"/>
    <p:sldId id="324" r:id="rId55"/>
    <p:sldId id="359" r:id="rId56"/>
    <p:sldId id="365" r:id="rId57"/>
    <p:sldId id="342" r:id="rId58"/>
    <p:sldId id="352" r:id="rId5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05" autoAdjust="0"/>
  </p:normalViewPr>
  <p:slideViewPr>
    <p:cSldViewPr>
      <p:cViewPr varScale="1">
        <p:scale>
          <a:sx n="103" d="100"/>
          <a:sy n="103" d="100"/>
        </p:scale>
        <p:origin x="-2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3E-2"/>
          <c:y val="3.9563361456612565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576.29999999999995</c:v>
                </c:pt>
                <c:pt idx="1">
                  <c:v>43.8</c:v>
                </c:pt>
                <c:pt idx="2">
                  <c:v>405.7</c:v>
                </c:pt>
                <c:pt idx="3">
                  <c:v>275</c:v>
                </c:pt>
                <c:pt idx="4">
                  <c:v>484.7</c:v>
                </c:pt>
                <c:pt idx="5">
                  <c:v>48.6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579.79999999999995</c:v>
                </c:pt>
                <c:pt idx="1">
                  <c:v>45.4</c:v>
                </c:pt>
                <c:pt idx="2">
                  <c:v>371.4</c:v>
                </c:pt>
                <c:pt idx="3">
                  <c:v>287</c:v>
                </c:pt>
                <c:pt idx="4">
                  <c:v>493.6</c:v>
                </c:pt>
                <c:pt idx="5">
                  <c:v>49.7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580.76</c:v>
                </c:pt>
                <c:pt idx="1">
                  <c:v>36</c:v>
                </c:pt>
                <c:pt idx="2">
                  <c:v>373.2</c:v>
                </c:pt>
                <c:pt idx="3">
                  <c:v>301</c:v>
                </c:pt>
                <c:pt idx="4">
                  <c:v>486</c:v>
                </c:pt>
                <c:pt idx="5">
                  <c:v>47.8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33999488"/>
        <c:axId val="33911168"/>
      </c:barChart>
      <c:catAx>
        <c:axId val="3399948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33911168"/>
        <c:crosses val="autoZero"/>
        <c:auto val="1"/>
        <c:lblAlgn val="ctr"/>
        <c:lblOffset val="100"/>
        <c:noMultiLvlLbl val="0"/>
      </c:catAx>
      <c:valAx>
        <c:axId val="3391116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3399948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"/>
          <c:w val="0.7533799607427295"/>
          <c:h val="4.459741274479085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29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26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02533376"/>
        <c:axId val="102531840"/>
        <c:axId val="0"/>
      </c:bar3DChart>
      <c:valAx>
        <c:axId val="10253184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533376"/>
        <c:crosses val="autoZero"/>
        <c:crossBetween val="between"/>
      </c:valAx>
      <c:catAx>
        <c:axId val="102533376"/>
        <c:scaling>
          <c:orientation val="minMax"/>
        </c:scaling>
        <c:delete val="0"/>
        <c:axPos val="b"/>
        <c:majorTickMark val="none"/>
        <c:minorTickMark val="none"/>
        <c:tickLblPos val="none"/>
        <c:crossAx val="10253184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5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84</c:v>
                </c:pt>
                <c:pt idx="1">
                  <c:v>30</c:v>
                </c:pt>
                <c:pt idx="2">
                  <c:v>27.8</c:v>
                </c:pt>
                <c:pt idx="3">
                  <c:v>39.300000000000004</c:v>
                </c:pt>
                <c:pt idx="4">
                  <c:v>57</c:v>
                </c:pt>
                <c:pt idx="5">
                  <c:v>22.5</c:v>
                </c:pt>
                <c:pt idx="6">
                  <c:v>59.1</c:v>
                </c:pt>
                <c:pt idx="7">
                  <c:v>85</c:v>
                </c:pt>
                <c:pt idx="8">
                  <c:v>0</c:v>
                </c:pt>
                <c:pt idx="9">
                  <c:v>52.1</c:v>
                </c:pt>
                <c:pt idx="10">
                  <c:v>29.2</c:v>
                </c:pt>
                <c:pt idx="11">
                  <c:v>2</c:v>
                </c:pt>
                <c:pt idx="12">
                  <c:v>47.3</c:v>
                </c:pt>
                <c:pt idx="13">
                  <c:v>89</c:v>
                </c:pt>
                <c:pt idx="14">
                  <c:v>1.0000000000000005E-2</c:v>
                </c:pt>
                <c:pt idx="15">
                  <c:v>62.7</c:v>
                </c:pt>
                <c:pt idx="16">
                  <c:v>97.8</c:v>
                </c:pt>
                <c:pt idx="17">
                  <c:v>50</c:v>
                </c:pt>
                <c:pt idx="18">
                  <c:v>81</c:v>
                </c:pt>
                <c:pt idx="19">
                  <c:v>50.7</c:v>
                </c:pt>
                <c:pt idx="20">
                  <c:v>83</c:v>
                </c:pt>
                <c:pt idx="21">
                  <c:v>58.8</c:v>
                </c:pt>
                <c:pt idx="22">
                  <c:v>97</c:v>
                </c:pt>
                <c:pt idx="23">
                  <c:v>78.3</c:v>
                </c:pt>
                <c:pt idx="24">
                  <c:v>60</c:v>
                </c:pt>
                <c:pt idx="25">
                  <c:v>65</c:v>
                </c:pt>
                <c:pt idx="26">
                  <c:v>25.4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88.7</c:v>
                </c:pt>
                <c:pt idx="1">
                  <c:v>32</c:v>
                </c:pt>
                <c:pt idx="2">
                  <c:v>28.1</c:v>
                </c:pt>
                <c:pt idx="3">
                  <c:v>52.6</c:v>
                </c:pt>
                <c:pt idx="4">
                  <c:v>60</c:v>
                </c:pt>
                <c:pt idx="5">
                  <c:v>22.7</c:v>
                </c:pt>
                <c:pt idx="6">
                  <c:v>63.3</c:v>
                </c:pt>
                <c:pt idx="7">
                  <c:v>85.5</c:v>
                </c:pt>
                <c:pt idx="8">
                  <c:v>10</c:v>
                </c:pt>
                <c:pt idx="9">
                  <c:v>36.700000000000003</c:v>
                </c:pt>
                <c:pt idx="10">
                  <c:v>30.6</c:v>
                </c:pt>
                <c:pt idx="11">
                  <c:v>2</c:v>
                </c:pt>
                <c:pt idx="12">
                  <c:v>50.5</c:v>
                </c:pt>
                <c:pt idx="13">
                  <c:v>90.2</c:v>
                </c:pt>
                <c:pt idx="14">
                  <c:v>1.0000000000000005E-2</c:v>
                </c:pt>
                <c:pt idx="15">
                  <c:v>62.8</c:v>
                </c:pt>
                <c:pt idx="16">
                  <c:v>97.8</c:v>
                </c:pt>
                <c:pt idx="17">
                  <c:v>50</c:v>
                </c:pt>
                <c:pt idx="18">
                  <c:v>82</c:v>
                </c:pt>
                <c:pt idx="19">
                  <c:v>50.7</c:v>
                </c:pt>
                <c:pt idx="20">
                  <c:v>89</c:v>
                </c:pt>
                <c:pt idx="21">
                  <c:v>57.1</c:v>
                </c:pt>
                <c:pt idx="22">
                  <c:v>97</c:v>
                </c:pt>
                <c:pt idx="23">
                  <c:v>80.400000000000006</c:v>
                </c:pt>
                <c:pt idx="24">
                  <c:v>61</c:v>
                </c:pt>
                <c:pt idx="25">
                  <c:v>67</c:v>
                </c:pt>
                <c:pt idx="26">
                  <c:v>25.4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90</c:v>
                </c:pt>
                <c:pt idx="1">
                  <c:v>44.7</c:v>
                </c:pt>
                <c:pt idx="2">
                  <c:v>28.8</c:v>
                </c:pt>
                <c:pt idx="3">
                  <c:v>54.8</c:v>
                </c:pt>
                <c:pt idx="4">
                  <c:v>69</c:v>
                </c:pt>
                <c:pt idx="5">
                  <c:v>22.8</c:v>
                </c:pt>
                <c:pt idx="6">
                  <c:v>64.400000000000006</c:v>
                </c:pt>
                <c:pt idx="7">
                  <c:v>86</c:v>
                </c:pt>
                <c:pt idx="8">
                  <c:v>20</c:v>
                </c:pt>
                <c:pt idx="9">
                  <c:v>37.300000000000004</c:v>
                </c:pt>
                <c:pt idx="10">
                  <c:v>30.8</c:v>
                </c:pt>
                <c:pt idx="11">
                  <c:v>8.2000000000000011</c:v>
                </c:pt>
                <c:pt idx="12">
                  <c:v>50.5</c:v>
                </c:pt>
                <c:pt idx="13">
                  <c:v>91.3</c:v>
                </c:pt>
                <c:pt idx="14">
                  <c:v>47.18</c:v>
                </c:pt>
                <c:pt idx="15">
                  <c:v>62.8</c:v>
                </c:pt>
                <c:pt idx="16">
                  <c:v>97.8</c:v>
                </c:pt>
                <c:pt idx="17">
                  <c:v>51</c:v>
                </c:pt>
                <c:pt idx="18">
                  <c:v>83</c:v>
                </c:pt>
                <c:pt idx="19">
                  <c:v>51.2</c:v>
                </c:pt>
                <c:pt idx="20">
                  <c:v>92</c:v>
                </c:pt>
                <c:pt idx="21">
                  <c:v>58.6</c:v>
                </c:pt>
                <c:pt idx="22">
                  <c:v>97</c:v>
                </c:pt>
                <c:pt idx="23">
                  <c:v>82.8</c:v>
                </c:pt>
                <c:pt idx="24">
                  <c:v>62</c:v>
                </c:pt>
                <c:pt idx="25">
                  <c:v>71</c:v>
                </c:pt>
                <c:pt idx="26">
                  <c:v>25.4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01176448"/>
        <c:axId val="101177984"/>
      </c:barChart>
      <c:catAx>
        <c:axId val="10117644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01177984"/>
        <c:crosses val="autoZero"/>
        <c:auto val="1"/>
        <c:lblAlgn val="ctr"/>
        <c:lblOffset val="100"/>
        <c:noMultiLvlLbl val="0"/>
      </c:catAx>
      <c:valAx>
        <c:axId val="10117798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0117644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52981139822876"/>
          <c:w val="0.7533799607427295"/>
          <c:h val="3.470188601771234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29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14</c:v>
                </c:pt>
                <c:pt idx="1">
                  <c:v>3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02945152"/>
        <c:axId val="102939264"/>
        <c:axId val="0"/>
      </c:bar3DChart>
      <c:valAx>
        <c:axId val="102939264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2945152"/>
        <c:crosses val="autoZero"/>
        <c:crossBetween val="between"/>
      </c:valAx>
      <c:catAx>
        <c:axId val="102945152"/>
        <c:scaling>
          <c:orientation val="minMax"/>
        </c:scaling>
        <c:delete val="0"/>
        <c:axPos val="b"/>
        <c:majorTickMark val="none"/>
        <c:minorTickMark val="none"/>
        <c:tickLblPos val="none"/>
        <c:crossAx val="102939264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6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84</c:v>
                </c:pt>
                <c:pt idx="1">
                  <c:v>30</c:v>
                </c:pt>
                <c:pt idx="2">
                  <c:v>27.8</c:v>
                </c:pt>
                <c:pt idx="3">
                  <c:v>39.300000000000004</c:v>
                </c:pt>
                <c:pt idx="4">
                  <c:v>57</c:v>
                </c:pt>
                <c:pt idx="5">
                  <c:v>22.5</c:v>
                </c:pt>
                <c:pt idx="6">
                  <c:v>59.1</c:v>
                </c:pt>
                <c:pt idx="7">
                  <c:v>85</c:v>
                </c:pt>
                <c:pt idx="8">
                  <c:v>0</c:v>
                </c:pt>
                <c:pt idx="9">
                  <c:v>52.1</c:v>
                </c:pt>
                <c:pt idx="10">
                  <c:v>29.2</c:v>
                </c:pt>
                <c:pt idx="11">
                  <c:v>2</c:v>
                </c:pt>
                <c:pt idx="12">
                  <c:v>47.3</c:v>
                </c:pt>
                <c:pt idx="13">
                  <c:v>89</c:v>
                </c:pt>
                <c:pt idx="14">
                  <c:v>1.0000000000000005E-2</c:v>
                </c:pt>
                <c:pt idx="15">
                  <c:v>62.7</c:v>
                </c:pt>
                <c:pt idx="16">
                  <c:v>97.8</c:v>
                </c:pt>
                <c:pt idx="17">
                  <c:v>50</c:v>
                </c:pt>
                <c:pt idx="18">
                  <c:v>81</c:v>
                </c:pt>
                <c:pt idx="19">
                  <c:v>50.7</c:v>
                </c:pt>
                <c:pt idx="20">
                  <c:v>83</c:v>
                </c:pt>
                <c:pt idx="21">
                  <c:v>58.8</c:v>
                </c:pt>
                <c:pt idx="22">
                  <c:v>97</c:v>
                </c:pt>
                <c:pt idx="23">
                  <c:v>78.3</c:v>
                </c:pt>
                <c:pt idx="24">
                  <c:v>60</c:v>
                </c:pt>
                <c:pt idx="25">
                  <c:v>65</c:v>
                </c:pt>
                <c:pt idx="26">
                  <c:v>25.4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88.7</c:v>
                </c:pt>
                <c:pt idx="1">
                  <c:v>32</c:v>
                </c:pt>
                <c:pt idx="2">
                  <c:v>28.1</c:v>
                </c:pt>
                <c:pt idx="3">
                  <c:v>52.6</c:v>
                </c:pt>
                <c:pt idx="4">
                  <c:v>60</c:v>
                </c:pt>
                <c:pt idx="5">
                  <c:v>22.7</c:v>
                </c:pt>
                <c:pt idx="6">
                  <c:v>63.3</c:v>
                </c:pt>
                <c:pt idx="7">
                  <c:v>85.5</c:v>
                </c:pt>
                <c:pt idx="8">
                  <c:v>10</c:v>
                </c:pt>
                <c:pt idx="9">
                  <c:v>36.700000000000003</c:v>
                </c:pt>
                <c:pt idx="10">
                  <c:v>30.6</c:v>
                </c:pt>
                <c:pt idx="11">
                  <c:v>2</c:v>
                </c:pt>
                <c:pt idx="12">
                  <c:v>50.5</c:v>
                </c:pt>
                <c:pt idx="13">
                  <c:v>90.2</c:v>
                </c:pt>
                <c:pt idx="14">
                  <c:v>1.0000000000000005E-2</c:v>
                </c:pt>
                <c:pt idx="15">
                  <c:v>62.8</c:v>
                </c:pt>
                <c:pt idx="16">
                  <c:v>97.8</c:v>
                </c:pt>
                <c:pt idx="17">
                  <c:v>50</c:v>
                </c:pt>
                <c:pt idx="18">
                  <c:v>82</c:v>
                </c:pt>
                <c:pt idx="19">
                  <c:v>50.7</c:v>
                </c:pt>
                <c:pt idx="20">
                  <c:v>89</c:v>
                </c:pt>
                <c:pt idx="21">
                  <c:v>57.1</c:v>
                </c:pt>
                <c:pt idx="22">
                  <c:v>97</c:v>
                </c:pt>
                <c:pt idx="23">
                  <c:v>80.400000000000006</c:v>
                </c:pt>
                <c:pt idx="24">
                  <c:v>61</c:v>
                </c:pt>
                <c:pt idx="25">
                  <c:v>67</c:v>
                </c:pt>
                <c:pt idx="26">
                  <c:v>25.4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90</c:v>
                </c:pt>
                <c:pt idx="1">
                  <c:v>44.7</c:v>
                </c:pt>
                <c:pt idx="2">
                  <c:v>28.8</c:v>
                </c:pt>
                <c:pt idx="3">
                  <c:v>54.8</c:v>
                </c:pt>
                <c:pt idx="4">
                  <c:v>69</c:v>
                </c:pt>
                <c:pt idx="5">
                  <c:v>22.8</c:v>
                </c:pt>
                <c:pt idx="6">
                  <c:v>64.400000000000006</c:v>
                </c:pt>
                <c:pt idx="7">
                  <c:v>86</c:v>
                </c:pt>
                <c:pt idx="8">
                  <c:v>20</c:v>
                </c:pt>
                <c:pt idx="9">
                  <c:v>37.300000000000004</c:v>
                </c:pt>
                <c:pt idx="10">
                  <c:v>30.8</c:v>
                </c:pt>
                <c:pt idx="11">
                  <c:v>8.2000000000000011</c:v>
                </c:pt>
                <c:pt idx="12">
                  <c:v>50.5</c:v>
                </c:pt>
                <c:pt idx="13">
                  <c:v>91.3</c:v>
                </c:pt>
                <c:pt idx="14">
                  <c:v>47.18</c:v>
                </c:pt>
                <c:pt idx="15">
                  <c:v>62.8</c:v>
                </c:pt>
                <c:pt idx="16">
                  <c:v>97.8</c:v>
                </c:pt>
                <c:pt idx="17">
                  <c:v>51</c:v>
                </c:pt>
                <c:pt idx="18">
                  <c:v>83</c:v>
                </c:pt>
                <c:pt idx="19">
                  <c:v>51.2</c:v>
                </c:pt>
                <c:pt idx="20">
                  <c:v>92</c:v>
                </c:pt>
                <c:pt idx="21">
                  <c:v>58.6</c:v>
                </c:pt>
                <c:pt idx="22">
                  <c:v>97</c:v>
                </c:pt>
                <c:pt idx="23">
                  <c:v>82.8</c:v>
                </c:pt>
                <c:pt idx="24">
                  <c:v>62</c:v>
                </c:pt>
                <c:pt idx="25">
                  <c:v>71</c:v>
                </c:pt>
                <c:pt idx="26">
                  <c:v>25.4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03324288"/>
        <c:axId val="103334272"/>
      </c:barChart>
      <c:catAx>
        <c:axId val="10332428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03334272"/>
        <c:crosses val="autoZero"/>
        <c:auto val="1"/>
        <c:lblAlgn val="ctr"/>
        <c:lblOffset val="100"/>
        <c:noMultiLvlLbl val="0"/>
      </c:catAx>
      <c:valAx>
        <c:axId val="103334272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0332428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52981139822876"/>
          <c:w val="0.7533799607427295"/>
          <c:h val="3.470188601771234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29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7</c:v>
                </c:pt>
                <c:pt idx="1">
                  <c:v>10</c:v>
                </c:pt>
                <c:pt idx="2">
                  <c:v>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03801984"/>
        <c:axId val="103800192"/>
        <c:axId val="0"/>
      </c:bar3DChart>
      <c:valAx>
        <c:axId val="103800192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801984"/>
        <c:crosses val="autoZero"/>
        <c:crossBetween val="between"/>
      </c:valAx>
      <c:catAx>
        <c:axId val="103801984"/>
        <c:scaling>
          <c:orientation val="minMax"/>
        </c:scaling>
        <c:delete val="0"/>
        <c:axPos val="b"/>
        <c:majorTickMark val="none"/>
        <c:minorTickMark val="none"/>
        <c:tickLblPos val="none"/>
        <c:crossAx val="103800192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6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84</c:v>
                </c:pt>
                <c:pt idx="1">
                  <c:v>30</c:v>
                </c:pt>
                <c:pt idx="2">
                  <c:v>27.8</c:v>
                </c:pt>
                <c:pt idx="3">
                  <c:v>39.300000000000004</c:v>
                </c:pt>
                <c:pt idx="4">
                  <c:v>57</c:v>
                </c:pt>
                <c:pt idx="5">
                  <c:v>22.5</c:v>
                </c:pt>
                <c:pt idx="6">
                  <c:v>59.1</c:v>
                </c:pt>
                <c:pt idx="7">
                  <c:v>85</c:v>
                </c:pt>
                <c:pt idx="8">
                  <c:v>0</c:v>
                </c:pt>
                <c:pt idx="9">
                  <c:v>52.1</c:v>
                </c:pt>
                <c:pt idx="10">
                  <c:v>29.2</c:v>
                </c:pt>
                <c:pt idx="11">
                  <c:v>2</c:v>
                </c:pt>
                <c:pt idx="12">
                  <c:v>47.3</c:v>
                </c:pt>
                <c:pt idx="13">
                  <c:v>89</c:v>
                </c:pt>
                <c:pt idx="14">
                  <c:v>1.0000000000000005E-2</c:v>
                </c:pt>
                <c:pt idx="15">
                  <c:v>62.7</c:v>
                </c:pt>
                <c:pt idx="16">
                  <c:v>97.8</c:v>
                </c:pt>
                <c:pt idx="17">
                  <c:v>50</c:v>
                </c:pt>
                <c:pt idx="18">
                  <c:v>81</c:v>
                </c:pt>
                <c:pt idx="19">
                  <c:v>50.7</c:v>
                </c:pt>
                <c:pt idx="20">
                  <c:v>83</c:v>
                </c:pt>
                <c:pt idx="21">
                  <c:v>58.8</c:v>
                </c:pt>
                <c:pt idx="22">
                  <c:v>97</c:v>
                </c:pt>
                <c:pt idx="23">
                  <c:v>78.3</c:v>
                </c:pt>
                <c:pt idx="24">
                  <c:v>60</c:v>
                </c:pt>
                <c:pt idx="25">
                  <c:v>65</c:v>
                </c:pt>
                <c:pt idx="26">
                  <c:v>25.4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88.7</c:v>
                </c:pt>
                <c:pt idx="1">
                  <c:v>32</c:v>
                </c:pt>
                <c:pt idx="2">
                  <c:v>28.1</c:v>
                </c:pt>
                <c:pt idx="3">
                  <c:v>52.6</c:v>
                </c:pt>
                <c:pt idx="4">
                  <c:v>60</c:v>
                </c:pt>
                <c:pt idx="5">
                  <c:v>22.7</c:v>
                </c:pt>
                <c:pt idx="6">
                  <c:v>63.3</c:v>
                </c:pt>
                <c:pt idx="7">
                  <c:v>85.5</c:v>
                </c:pt>
                <c:pt idx="8">
                  <c:v>10</c:v>
                </c:pt>
                <c:pt idx="9">
                  <c:v>36.700000000000003</c:v>
                </c:pt>
                <c:pt idx="10">
                  <c:v>30.6</c:v>
                </c:pt>
                <c:pt idx="11">
                  <c:v>2</c:v>
                </c:pt>
                <c:pt idx="12">
                  <c:v>50.5</c:v>
                </c:pt>
                <c:pt idx="13">
                  <c:v>90.2</c:v>
                </c:pt>
                <c:pt idx="14">
                  <c:v>1.0000000000000005E-2</c:v>
                </c:pt>
                <c:pt idx="15">
                  <c:v>62.8</c:v>
                </c:pt>
                <c:pt idx="16">
                  <c:v>97.8</c:v>
                </c:pt>
                <c:pt idx="17">
                  <c:v>50</c:v>
                </c:pt>
                <c:pt idx="18">
                  <c:v>82</c:v>
                </c:pt>
                <c:pt idx="19">
                  <c:v>50.7</c:v>
                </c:pt>
                <c:pt idx="20">
                  <c:v>89</c:v>
                </c:pt>
                <c:pt idx="21">
                  <c:v>57.1</c:v>
                </c:pt>
                <c:pt idx="22">
                  <c:v>97</c:v>
                </c:pt>
                <c:pt idx="23">
                  <c:v>80.400000000000006</c:v>
                </c:pt>
                <c:pt idx="24">
                  <c:v>61</c:v>
                </c:pt>
                <c:pt idx="25">
                  <c:v>67</c:v>
                </c:pt>
                <c:pt idx="26">
                  <c:v>25.4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90</c:v>
                </c:pt>
                <c:pt idx="1">
                  <c:v>44.7</c:v>
                </c:pt>
                <c:pt idx="2">
                  <c:v>28.8</c:v>
                </c:pt>
                <c:pt idx="3">
                  <c:v>54.8</c:v>
                </c:pt>
                <c:pt idx="4">
                  <c:v>69</c:v>
                </c:pt>
                <c:pt idx="5">
                  <c:v>22.8</c:v>
                </c:pt>
                <c:pt idx="6">
                  <c:v>64.400000000000006</c:v>
                </c:pt>
                <c:pt idx="7">
                  <c:v>86</c:v>
                </c:pt>
                <c:pt idx="8">
                  <c:v>20</c:v>
                </c:pt>
                <c:pt idx="9">
                  <c:v>37.300000000000004</c:v>
                </c:pt>
                <c:pt idx="10">
                  <c:v>30.8</c:v>
                </c:pt>
                <c:pt idx="11">
                  <c:v>8.2000000000000011</c:v>
                </c:pt>
                <c:pt idx="12">
                  <c:v>50.5</c:v>
                </c:pt>
                <c:pt idx="13">
                  <c:v>91.3</c:v>
                </c:pt>
                <c:pt idx="14">
                  <c:v>47.18</c:v>
                </c:pt>
                <c:pt idx="15">
                  <c:v>62.8</c:v>
                </c:pt>
                <c:pt idx="16">
                  <c:v>97.8</c:v>
                </c:pt>
                <c:pt idx="17">
                  <c:v>51</c:v>
                </c:pt>
                <c:pt idx="18">
                  <c:v>83</c:v>
                </c:pt>
                <c:pt idx="19">
                  <c:v>51.2</c:v>
                </c:pt>
                <c:pt idx="20">
                  <c:v>92</c:v>
                </c:pt>
                <c:pt idx="21">
                  <c:v>58.6</c:v>
                </c:pt>
                <c:pt idx="22">
                  <c:v>97</c:v>
                </c:pt>
                <c:pt idx="23">
                  <c:v>82.8</c:v>
                </c:pt>
                <c:pt idx="24">
                  <c:v>62</c:v>
                </c:pt>
                <c:pt idx="25">
                  <c:v>71</c:v>
                </c:pt>
                <c:pt idx="26">
                  <c:v>25.4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03918976"/>
        <c:axId val="103920768"/>
      </c:barChart>
      <c:catAx>
        <c:axId val="103918976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03920768"/>
        <c:crosses val="autoZero"/>
        <c:auto val="1"/>
        <c:lblAlgn val="ctr"/>
        <c:lblOffset val="100"/>
        <c:noMultiLvlLbl val="0"/>
      </c:catAx>
      <c:valAx>
        <c:axId val="10392076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03918976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52981139822876"/>
          <c:w val="0.7533799607427295"/>
          <c:h val="3.470188601771234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29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</c:v>
                </c:pt>
                <c:pt idx="1">
                  <c:v>14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04451072"/>
        <c:axId val="104449536"/>
        <c:axId val="0"/>
      </c:bar3DChart>
      <c:valAx>
        <c:axId val="104449536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4451072"/>
        <c:crosses val="autoZero"/>
        <c:crossBetween val="between"/>
      </c:valAx>
      <c:catAx>
        <c:axId val="104451072"/>
        <c:scaling>
          <c:orientation val="minMax"/>
        </c:scaling>
        <c:delete val="0"/>
        <c:axPos val="b"/>
        <c:majorTickMark val="none"/>
        <c:minorTickMark val="none"/>
        <c:tickLblPos val="none"/>
        <c:crossAx val="104449536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6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84</c:v>
                </c:pt>
                <c:pt idx="1">
                  <c:v>30</c:v>
                </c:pt>
                <c:pt idx="2">
                  <c:v>27.8</c:v>
                </c:pt>
                <c:pt idx="3">
                  <c:v>39.300000000000004</c:v>
                </c:pt>
                <c:pt idx="4">
                  <c:v>57</c:v>
                </c:pt>
                <c:pt idx="5">
                  <c:v>22.5</c:v>
                </c:pt>
                <c:pt idx="6">
                  <c:v>59.1</c:v>
                </c:pt>
                <c:pt idx="7">
                  <c:v>85</c:v>
                </c:pt>
                <c:pt idx="8">
                  <c:v>0</c:v>
                </c:pt>
                <c:pt idx="9">
                  <c:v>52.1</c:v>
                </c:pt>
                <c:pt idx="10">
                  <c:v>29.2</c:v>
                </c:pt>
                <c:pt idx="11">
                  <c:v>2</c:v>
                </c:pt>
                <c:pt idx="12">
                  <c:v>47.3</c:v>
                </c:pt>
                <c:pt idx="13">
                  <c:v>89</c:v>
                </c:pt>
                <c:pt idx="14">
                  <c:v>1.0000000000000005E-2</c:v>
                </c:pt>
                <c:pt idx="15">
                  <c:v>62.7</c:v>
                </c:pt>
                <c:pt idx="16">
                  <c:v>97.8</c:v>
                </c:pt>
                <c:pt idx="17">
                  <c:v>50</c:v>
                </c:pt>
                <c:pt idx="18">
                  <c:v>81</c:v>
                </c:pt>
                <c:pt idx="19">
                  <c:v>50.7</c:v>
                </c:pt>
                <c:pt idx="20">
                  <c:v>83</c:v>
                </c:pt>
                <c:pt idx="21">
                  <c:v>58.8</c:v>
                </c:pt>
                <c:pt idx="22">
                  <c:v>97</c:v>
                </c:pt>
                <c:pt idx="23">
                  <c:v>78.3</c:v>
                </c:pt>
                <c:pt idx="24">
                  <c:v>60</c:v>
                </c:pt>
                <c:pt idx="25">
                  <c:v>65</c:v>
                </c:pt>
                <c:pt idx="26">
                  <c:v>25.4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88.7</c:v>
                </c:pt>
                <c:pt idx="1">
                  <c:v>32</c:v>
                </c:pt>
                <c:pt idx="2">
                  <c:v>28.1</c:v>
                </c:pt>
                <c:pt idx="3">
                  <c:v>52.6</c:v>
                </c:pt>
                <c:pt idx="4">
                  <c:v>60</c:v>
                </c:pt>
                <c:pt idx="5">
                  <c:v>22.7</c:v>
                </c:pt>
                <c:pt idx="6">
                  <c:v>63.3</c:v>
                </c:pt>
                <c:pt idx="7">
                  <c:v>85.5</c:v>
                </c:pt>
                <c:pt idx="8">
                  <c:v>10</c:v>
                </c:pt>
                <c:pt idx="9">
                  <c:v>36.700000000000003</c:v>
                </c:pt>
                <c:pt idx="10">
                  <c:v>30.6</c:v>
                </c:pt>
                <c:pt idx="11">
                  <c:v>2</c:v>
                </c:pt>
                <c:pt idx="12">
                  <c:v>50.5</c:v>
                </c:pt>
                <c:pt idx="13">
                  <c:v>90.2</c:v>
                </c:pt>
                <c:pt idx="14">
                  <c:v>1.0000000000000005E-2</c:v>
                </c:pt>
                <c:pt idx="15">
                  <c:v>62.8</c:v>
                </c:pt>
                <c:pt idx="16">
                  <c:v>97.8</c:v>
                </c:pt>
                <c:pt idx="17">
                  <c:v>50</c:v>
                </c:pt>
                <c:pt idx="18">
                  <c:v>82</c:v>
                </c:pt>
                <c:pt idx="19">
                  <c:v>50.7</c:v>
                </c:pt>
                <c:pt idx="20">
                  <c:v>89</c:v>
                </c:pt>
                <c:pt idx="21">
                  <c:v>57.1</c:v>
                </c:pt>
                <c:pt idx="22">
                  <c:v>97</c:v>
                </c:pt>
                <c:pt idx="23">
                  <c:v>80.400000000000006</c:v>
                </c:pt>
                <c:pt idx="24">
                  <c:v>61</c:v>
                </c:pt>
                <c:pt idx="25">
                  <c:v>67</c:v>
                </c:pt>
                <c:pt idx="26">
                  <c:v>25.4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90</c:v>
                </c:pt>
                <c:pt idx="1">
                  <c:v>44.7</c:v>
                </c:pt>
                <c:pt idx="2">
                  <c:v>28.8</c:v>
                </c:pt>
                <c:pt idx="3">
                  <c:v>54.8</c:v>
                </c:pt>
                <c:pt idx="4">
                  <c:v>69</c:v>
                </c:pt>
                <c:pt idx="5">
                  <c:v>22.8</c:v>
                </c:pt>
                <c:pt idx="6">
                  <c:v>64.400000000000006</c:v>
                </c:pt>
                <c:pt idx="7">
                  <c:v>86</c:v>
                </c:pt>
                <c:pt idx="8">
                  <c:v>20</c:v>
                </c:pt>
                <c:pt idx="9">
                  <c:v>37.300000000000004</c:v>
                </c:pt>
                <c:pt idx="10">
                  <c:v>30.8</c:v>
                </c:pt>
                <c:pt idx="11">
                  <c:v>8.2000000000000011</c:v>
                </c:pt>
                <c:pt idx="12">
                  <c:v>50.5</c:v>
                </c:pt>
                <c:pt idx="13">
                  <c:v>91.3</c:v>
                </c:pt>
                <c:pt idx="14">
                  <c:v>47.18</c:v>
                </c:pt>
                <c:pt idx="15">
                  <c:v>62.8</c:v>
                </c:pt>
                <c:pt idx="16">
                  <c:v>97.8</c:v>
                </c:pt>
                <c:pt idx="17">
                  <c:v>51</c:v>
                </c:pt>
                <c:pt idx="18">
                  <c:v>83</c:v>
                </c:pt>
                <c:pt idx="19">
                  <c:v>51.2</c:v>
                </c:pt>
                <c:pt idx="20">
                  <c:v>92</c:v>
                </c:pt>
                <c:pt idx="21">
                  <c:v>58.6</c:v>
                </c:pt>
                <c:pt idx="22">
                  <c:v>97</c:v>
                </c:pt>
                <c:pt idx="23">
                  <c:v>82.8</c:v>
                </c:pt>
                <c:pt idx="24">
                  <c:v>62</c:v>
                </c:pt>
                <c:pt idx="25">
                  <c:v>71</c:v>
                </c:pt>
                <c:pt idx="26">
                  <c:v>25.4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2335872"/>
        <c:axId val="2337408"/>
      </c:barChart>
      <c:catAx>
        <c:axId val="2335872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2337408"/>
        <c:crosses val="autoZero"/>
        <c:auto val="1"/>
        <c:lblAlgn val="ctr"/>
        <c:lblOffset val="100"/>
        <c:noMultiLvlLbl val="0"/>
      </c:catAx>
      <c:valAx>
        <c:axId val="233740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2335872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52981139822876"/>
          <c:w val="0.7533799607427295"/>
          <c:h val="3.470188601771234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15.7</c:v>
                </c:pt>
                <c:pt idx="1">
                  <c:v>23</c:v>
                </c:pt>
                <c:pt idx="2">
                  <c:v>18.899999999999999</c:v>
                </c:pt>
                <c:pt idx="3">
                  <c:v>17.600000000000001</c:v>
                </c:pt>
                <c:pt idx="4">
                  <c:v>17.8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15.4</c:v>
                </c:pt>
                <c:pt idx="1">
                  <c:v>19.8</c:v>
                </c:pt>
                <c:pt idx="2">
                  <c:v>15.3</c:v>
                </c:pt>
                <c:pt idx="3">
                  <c:v>18</c:v>
                </c:pt>
                <c:pt idx="4">
                  <c:v>14.9</c:v>
                </c:pt>
                <c:pt idx="5">
                  <c:v>1.6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5.3</c:v>
                </c:pt>
                <c:pt idx="1">
                  <c:v>23.1</c:v>
                </c:pt>
                <c:pt idx="2">
                  <c:v>15.1</c:v>
                </c:pt>
                <c:pt idx="3">
                  <c:v>18.899999999999999</c:v>
                </c:pt>
                <c:pt idx="4">
                  <c:v>14.3</c:v>
                </c:pt>
                <c:pt idx="5">
                  <c:v>31.7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17088256"/>
        <c:axId val="117089792"/>
      </c:barChart>
      <c:catAx>
        <c:axId val="117088256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17089792"/>
        <c:crosses val="autoZero"/>
        <c:auto val="1"/>
        <c:lblAlgn val="ctr"/>
        <c:lblOffset val="100"/>
        <c:noMultiLvlLbl val="0"/>
      </c:catAx>
      <c:valAx>
        <c:axId val="117089792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17088256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"/>
          <c:w val="0.7533799607427295"/>
          <c:h val="4.45974127447908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19.600000000000001</c:v>
                </c:pt>
                <c:pt idx="1">
                  <c:v>28.3</c:v>
                </c:pt>
                <c:pt idx="2">
                  <c:v>7.8</c:v>
                </c:pt>
                <c:pt idx="3">
                  <c:v>4.7</c:v>
                </c:pt>
                <c:pt idx="4">
                  <c:v>8.5</c:v>
                </c:pt>
                <c:pt idx="5">
                  <c:v>16.7</c:v>
                </c:pt>
                <c:pt idx="6">
                  <c:v>6.7</c:v>
                </c:pt>
                <c:pt idx="7">
                  <c:v>17.2</c:v>
                </c:pt>
                <c:pt idx="8">
                  <c:v>15.7</c:v>
                </c:pt>
                <c:pt idx="9">
                  <c:v>0</c:v>
                </c:pt>
                <c:pt idx="10">
                  <c:v>27.4</c:v>
                </c:pt>
                <c:pt idx="11">
                  <c:v>14.7</c:v>
                </c:pt>
                <c:pt idx="12">
                  <c:v>18</c:v>
                </c:pt>
                <c:pt idx="13">
                  <c:v>7.4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0.8</c:v>
                </c:pt>
                <c:pt idx="20">
                  <c:v>3.8</c:v>
                </c:pt>
                <c:pt idx="21">
                  <c:v>16.5</c:v>
                </c:pt>
                <c:pt idx="22">
                  <c:v>0</c:v>
                </c:pt>
                <c:pt idx="23">
                  <c:v>12.5</c:v>
                </c:pt>
                <c:pt idx="24">
                  <c:v>10</c:v>
                </c:pt>
                <c:pt idx="25">
                  <c:v>17.600000000000001</c:v>
                </c:pt>
                <c:pt idx="26">
                  <c:v>18.3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21.9</c:v>
                </c:pt>
                <c:pt idx="1">
                  <c:v>27</c:v>
                </c:pt>
                <c:pt idx="2">
                  <c:v>0</c:v>
                </c:pt>
                <c:pt idx="3">
                  <c:v>2.6</c:v>
                </c:pt>
                <c:pt idx="4">
                  <c:v>6</c:v>
                </c:pt>
                <c:pt idx="5">
                  <c:v>15.5</c:v>
                </c:pt>
                <c:pt idx="6">
                  <c:v>6.9</c:v>
                </c:pt>
                <c:pt idx="7">
                  <c:v>12.1</c:v>
                </c:pt>
                <c:pt idx="8">
                  <c:v>15.7</c:v>
                </c:pt>
                <c:pt idx="9">
                  <c:v>0</c:v>
                </c:pt>
                <c:pt idx="10">
                  <c:v>16.3</c:v>
                </c:pt>
                <c:pt idx="11">
                  <c:v>13.5</c:v>
                </c:pt>
                <c:pt idx="12">
                  <c:v>11.4</c:v>
                </c:pt>
                <c:pt idx="13">
                  <c:v>7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5</c:v>
                </c:pt>
                <c:pt idx="18">
                  <c:v>0</c:v>
                </c:pt>
                <c:pt idx="19">
                  <c:v>0.8</c:v>
                </c:pt>
                <c:pt idx="20">
                  <c:v>1.8</c:v>
                </c:pt>
                <c:pt idx="21">
                  <c:v>33.800000000000004</c:v>
                </c:pt>
                <c:pt idx="22">
                  <c:v>0</c:v>
                </c:pt>
                <c:pt idx="23">
                  <c:v>0</c:v>
                </c:pt>
                <c:pt idx="24">
                  <c:v>12.6</c:v>
                </c:pt>
                <c:pt idx="25">
                  <c:v>12.1</c:v>
                </c:pt>
                <c:pt idx="26">
                  <c:v>16.3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18</c:v>
                </c:pt>
                <c:pt idx="1">
                  <c:v>25</c:v>
                </c:pt>
                <c:pt idx="2">
                  <c:v>0</c:v>
                </c:pt>
                <c:pt idx="3">
                  <c:v>2.6</c:v>
                </c:pt>
                <c:pt idx="4">
                  <c:v>4.2</c:v>
                </c:pt>
                <c:pt idx="5">
                  <c:v>16.100000000000001</c:v>
                </c:pt>
                <c:pt idx="6">
                  <c:v>5.8</c:v>
                </c:pt>
                <c:pt idx="7">
                  <c:v>11.9</c:v>
                </c:pt>
                <c:pt idx="8">
                  <c:v>11.2</c:v>
                </c:pt>
                <c:pt idx="9">
                  <c:v>0</c:v>
                </c:pt>
                <c:pt idx="10">
                  <c:v>7.2</c:v>
                </c:pt>
                <c:pt idx="11">
                  <c:v>13.7</c:v>
                </c:pt>
                <c:pt idx="12">
                  <c:v>9</c:v>
                </c:pt>
                <c:pt idx="13">
                  <c:v>3.2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5</c:v>
                </c:pt>
                <c:pt idx="18">
                  <c:v>0.9</c:v>
                </c:pt>
                <c:pt idx="19">
                  <c:v>0.8</c:v>
                </c:pt>
                <c:pt idx="20">
                  <c:v>0</c:v>
                </c:pt>
                <c:pt idx="21">
                  <c:v>16</c:v>
                </c:pt>
                <c:pt idx="22">
                  <c:v>0</c:v>
                </c:pt>
                <c:pt idx="23">
                  <c:v>0</c:v>
                </c:pt>
                <c:pt idx="24">
                  <c:v>13</c:v>
                </c:pt>
                <c:pt idx="25">
                  <c:v>15.3</c:v>
                </c:pt>
                <c:pt idx="26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17159424"/>
        <c:axId val="117160960"/>
      </c:barChart>
      <c:catAx>
        <c:axId val="11715942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17160960"/>
        <c:crosses val="autoZero"/>
        <c:auto val="1"/>
        <c:lblAlgn val="ctr"/>
        <c:lblOffset val="100"/>
        <c:noMultiLvlLbl val="0"/>
      </c:catAx>
      <c:valAx>
        <c:axId val="11716096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1715942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94462097669776"/>
          <c:y val="0.950143400743233"/>
          <c:w val="0.7533799607427295"/>
          <c:h val="4.45974127447908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5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311</c:v>
                </c:pt>
                <c:pt idx="1">
                  <c:v>383</c:v>
                </c:pt>
                <c:pt idx="2">
                  <c:v>189.7</c:v>
                </c:pt>
                <c:pt idx="3">
                  <c:v>168.3</c:v>
                </c:pt>
                <c:pt idx="4">
                  <c:v>313</c:v>
                </c:pt>
                <c:pt idx="5">
                  <c:v>980.6</c:v>
                </c:pt>
                <c:pt idx="6">
                  <c:v>145</c:v>
                </c:pt>
                <c:pt idx="7">
                  <c:v>255.8</c:v>
                </c:pt>
                <c:pt idx="8">
                  <c:v>65</c:v>
                </c:pt>
                <c:pt idx="9">
                  <c:v>318.39999999999969</c:v>
                </c:pt>
                <c:pt idx="10">
                  <c:v>21</c:v>
                </c:pt>
                <c:pt idx="11">
                  <c:v>271</c:v>
                </c:pt>
                <c:pt idx="12">
                  <c:v>133.30000000000001</c:v>
                </c:pt>
                <c:pt idx="13">
                  <c:v>198</c:v>
                </c:pt>
                <c:pt idx="14">
                  <c:v>165</c:v>
                </c:pt>
                <c:pt idx="15">
                  <c:v>236</c:v>
                </c:pt>
                <c:pt idx="16">
                  <c:v>221</c:v>
                </c:pt>
                <c:pt idx="17">
                  <c:v>30</c:v>
                </c:pt>
                <c:pt idx="18">
                  <c:v>186</c:v>
                </c:pt>
                <c:pt idx="19">
                  <c:v>235</c:v>
                </c:pt>
                <c:pt idx="20">
                  <c:v>226</c:v>
                </c:pt>
                <c:pt idx="21">
                  <c:v>195</c:v>
                </c:pt>
                <c:pt idx="22">
                  <c:v>130</c:v>
                </c:pt>
                <c:pt idx="23">
                  <c:v>39.1</c:v>
                </c:pt>
                <c:pt idx="24">
                  <c:v>400</c:v>
                </c:pt>
                <c:pt idx="25">
                  <c:v>350</c:v>
                </c:pt>
                <c:pt idx="26">
                  <c:v>271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315</c:v>
                </c:pt>
                <c:pt idx="1">
                  <c:v>382</c:v>
                </c:pt>
                <c:pt idx="2">
                  <c:v>193.6</c:v>
                </c:pt>
                <c:pt idx="3">
                  <c:v>171.8</c:v>
                </c:pt>
                <c:pt idx="4">
                  <c:v>316</c:v>
                </c:pt>
                <c:pt idx="5">
                  <c:v>1007.6</c:v>
                </c:pt>
                <c:pt idx="6">
                  <c:v>146</c:v>
                </c:pt>
                <c:pt idx="7">
                  <c:v>262.2</c:v>
                </c:pt>
                <c:pt idx="8">
                  <c:v>65</c:v>
                </c:pt>
                <c:pt idx="9">
                  <c:v>323.3</c:v>
                </c:pt>
                <c:pt idx="10">
                  <c:v>21</c:v>
                </c:pt>
                <c:pt idx="11">
                  <c:v>273</c:v>
                </c:pt>
                <c:pt idx="12">
                  <c:v>142.19999999999999</c:v>
                </c:pt>
                <c:pt idx="13">
                  <c:v>210</c:v>
                </c:pt>
                <c:pt idx="14">
                  <c:v>165.8</c:v>
                </c:pt>
                <c:pt idx="15">
                  <c:v>212</c:v>
                </c:pt>
                <c:pt idx="16">
                  <c:v>237.5</c:v>
                </c:pt>
                <c:pt idx="17">
                  <c:v>31</c:v>
                </c:pt>
                <c:pt idx="18">
                  <c:v>211</c:v>
                </c:pt>
                <c:pt idx="19">
                  <c:v>241</c:v>
                </c:pt>
                <c:pt idx="20">
                  <c:v>187</c:v>
                </c:pt>
                <c:pt idx="21">
                  <c:v>203</c:v>
                </c:pt>
                <c:pt idx="22">
                  <c:v>132</c:v>
                </c:pt>
                <c:pt idx="23">
                  <c:v>40</c:v>
                </c:pt>
                <c:pt idx="24">
                  <c:v>256</c:v>
                </c:pt>
                <c:pt idx="25">
                  <c:v>350</c:v>
                </c:pt>
                <c:pt idx="26">
                  <c:v>279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317</c:v>
                </c:pt>
                <c:pt idx="1">
                  <c:v>396</c:v>
                </c:pt>
                <c:pt idx="2">
                  <c:v>196.6</c:v>
                </c:pt>
                <c:pt idx="3">
                  <c:v>172.4</c:v>
                </c:pt>
                <c:pt idx="4">
                  <c:v>318</c:v>
                </c:pt>
                <c:pt idx="5">
                  <c:v>916.7</c:v>
                </c:pt>
                <c:pt idx="6">
                  <c:v>146</c:v>
                </c:pt>
                <c:pt idx="7">
                  <c:v>273.60000000000002</c:v>
                </c:pt>
                <c:pt idx="8">
                  <c:v>65</c:v>
                </c:pt>
                <c:pt idx="9">
                  <c:v>317.5</c:v>
                </c:pt>
                <c:pt idx="10">
                  <c:v>22</c:v>
                </c:pt>
                <c:pt idx="11">
                  <c:v>273</c:v>
                </c:pt>
                <c:pt idx="12">
                  <c:v>143.80000000000001</c:v>
                </c:pt>
                <c:pt idx="13">
                  <c:v>223</c:v>
                </c:pt>
                <c:pt idx="14">
                  <c:v>166.2</c:v>
                </c:pt>
                <c:pt idx="15">
                  <c:v>197</c:v>
                </c:pt>
                <c:pt idx="16">
                  <c:v>258.5</c:v>
                </c:pt>
                <c:pt idx="17">
                  <c:v>31</c:v>
                </c:pt>
                <c:pt idx="18">
                  <c:v>228</c:v>
                </c:pt>
                <c:pt idx="19">
                  <c:v>251.6</c:v>
                </c:pt>
                <c:pt idx="20">
                  <c:v>196</c:v>
                </c:pt>
                <c:pt idx="21">
                  <c:v>207</c:v>
                </c:pt>
                <c:pt idx="22">
                  <c:v>131</c:v>
                </c:pt>
                <c:pt idx="23">
                  <c:v>41.1</c:v>
                </c:pt>
                <c:pt idx="24">
                  <c:v>325</c:v>
                </c:pt>
                <c:pt idx="25">
                  <c:v>350</c:v>
                </c:pt>
                <c:pt idx="26">
                  <c:v>303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32524160"/>
        <c:axId val="32525696"/>
      </c:barChart>
      <c:catAx>
        <c:axId val="3252416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32525696"/>
        <c:crosses val="autoZero"/>
        <c:auto val="1"/>
        <c:lblAlgn val="ctr"/>
        <c:lblOffset val="100"/>
        <c:noMultiLvlLbl val="0"/>
      </c:catAx>
      <c:valAx>
        <c:axId val="32525696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3252416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33"/>
          <c:w val="0.7533799607427295"/>
          <c:h val="4.4597412744790885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99.960000000000022</c:v>
                </c:pt>
                <c:pt idx="1">
                  <c:v>99.7</c:v>
                </c:pt>
                <c:pt idx="2">
                  <c:v>97.9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99.960000000000022</c:v>
                </c:pt>
                <c:pt idx="1">
                  <c:v>99.5</c:v>
                </c:pt>
                <c:pt idx="2">
                  <c:v>98.5</c:v>
                </c:pt>
                <c:pt idx="3">
                  <c:v>97.7</c:v>
                </c:pt>
                <c:pt idx="4">
                  <c:v>99.1</c:v>
                </c:pt>
                <c:pt idx="5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99.960000000000022</c:v>
                </c:pt>
                <c:pt idx="1">
                  <c:v>98.8</c:v>
                </c:pt>
                <c:pt idx="2">
                  <c:v>96.4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7466496"/>
        <c:axId val="147468288"/>
      </c:barChart>
      <c:catAx>
        <c:axId val="147466496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47468288"/>
        <c:crosses val="autoZero"/>
        <c:auto val="1"/>
        <c:lblAlgn val="ctr"/>
        <c:lblOffset val="100"/>
        <c:noMultiLvlLbl val="0"/>
      </c:catAx>
      <c:valAx>
        <c:axId val="14746828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7466496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"/>
          <c:w val="0.7533799607427295"/>
          <c:h val="4.45974127447908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95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20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47375616"/>
        <c:axId val="147374080"/>
        <c:axId val="0"/>
      </c:bar3DChart>
      <c:valAx>
        <c:axId val="14737408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7375616"/>
        <c:crosses val="autoZero"/>
        <c:crossBetween val="between"/>
      </c:valAx>
      <c:catAx>
        <c:axId val="147375616"/>
        <c:scaling>
          <c:orientation val="minMax"/>
        </c:scaling>
        <c:delete val="0"/>
        <c:axPos val="b"/>
        <c:majorTickMark val="none"/>
        <c:minorTickMark val="none"/>
        <c:tickLblPos val="none"/>
        <c:crossAx val="14737408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100</c:v>
                </c:pt>
                <c:pt idx="1">
                  <c:v>98.3</c:v>
                </c:pt>
                <c:pt idx="2">
                  <c:v>100</c:v>
                </c:pt>
                <c:pt idx="3">
                  <c:v>99.2</c:v>
                </c:pt>
                <c:pt idx="4">
                  <c:v>98.6</c:v>
                </c:pt>
                <c:pt idx="5">
                  <c:v>99.6</c:v>
                </c:pt>
                <c:pt idx="6">
                  <c:v>100</c:v>
                </c:pt>
                <c:pt idx="7">
                  <c:v>97.7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99.8</c:v>
                </c:pt>
                <c:pt idx="17">
                  <c:v>100</c:v>
                </c:pt>
                <c:pt idx="18">
                  <c:v>99</c:v>
                </c:pt>
                <c:pt idx="19">
                  <c:v>98.5</c:v>
                </c:pt>
                <c:pt idx="20">
                  <c:v>100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92</c:v>
                </c:pt>
                <c:pt idx="26">
                  <c:v>99.1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100</c:v>
                </c:pt>
                <c:pt idx="1">
                  <c:v>100</c:v>
                </c:pt>
                <c:pt idx="2">
                  <c:v>99</c:v>
                </c:pt>
                <c:pt idx="3">
                  <c:v>93.3</c:v>
                </c:pt>
                <c:pt idx="4">
                  <c:v>98.8</c:v>
                </c:pt>
                <c:pt idx="5">
                  <c:v>99.2</c:v>
                </c:pt>
                <c:pt idx="6">
                  <c:v>100</c:v>
                </c:pt>
                <c:pt idx="7">
                  <c:v>97</c:v>
                </c:pt>
                <c:pt idx="8">
                  <c:v>100</c:v>
                </c:pt>
                <c:pt idx="9">
                  <c:v>98</c:v>
                </c:pt>
                <c:pt idx="10">
                  <c:v>97.1</c:v>
                </c:pt>
                <c:pt idx="11">
                  <c:v>97.3</c:v>
                </c:pt>
                <c:pt idx="12">
                  <c:v>93</c:v>
                </c:pt>
                <c:pt idx="13">
                  <c:v>100</c:v>
                </c:pt>
                <c:pt idx="14">
                  <c:v>91.3</c:v>
                </c:pt>
                <c:pt idx="15">
                  <c:v>96.2</c:v>
                </c:pt>
                <c:pt idx="16">
                  <c:v>100</c:v>
                </c:pt>
                <c:pt idx="17">
                  <c:v>89</c:v>
                </c:pt>
                <c:pt idx="18">
                  <c:v>99</c:v>
                </c:pt>
                <c:pt idx="19">
                  <c:v>99</c:v>
                </c:pt>
                <c:pt idx="20">
                  <c:v>97.3</c:v>
                </c:pt>
                <c:pt idx="21">
                  <c:v>99</c:v>
                </c:pt>
                <c:pt idx="22">
                  <c:v>99</c:v>
                </c:pt>
                <c:pt idx="23">
                  <c:v>95</c:v>
                </c:pt>
                <c:pt idx="24">
                  <c:v>95</c:v>
                </c:pt>
                <c:pt idx="25">
                  <c:v>90</c:v>
                </c:pt>
                <c:pt idx="26">
                  <c:v>99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100</c:v>
                </c:pt>
                <c:pt idx="1">
                  <c:v>97.4</c:v>
                </c:pt>
                <c:pt idx="2">
                  <c:v>100</c:v>
                </c:pt>
                <c:pt idx="3">
                  <c:v>98.6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99.2</c:v>
                </c:pt>
                <c:pt idx="8">
                  <c:v>100</c:v>
                </c:pt>
                <c:pt idx="9">
                  <c:v>99</c:v>
                </c:pt>
                <c:pt idx="10">
                  <c:v>98</c:v>
                </c:pt>
                <c:pt idx="11">
                  <c:v>100</c:v>
                </c:pt>
                <c:pt idx="12">
                  <c:v>95.1</c:v>
                </c:pt>
                <c:pt idx="13">
                  <c:v>97.8</c:v>
                </c:pt>
                <c:pt idx="14">
                  <c:v>89.5</c:v>
                </c:pt>
                <c:pt idx="15">
                  <c:v>96.5</c:v>
                </c:pt>
                <c:pt idx="16">
                  <c:v>100</c:v>
                </c:pt>
                <c:pt idx="17">
                  <c:v>92</c:v>
                </c:pt>
                <c:pt idx="18">
                  <c:v>99</c:v>
                </c:pt>
                <c:pt idx="19">
                  <c:v>100</c:v>
                </c:pt>
                <c:pt idx="20">
                  <c:v>97.1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7310848"/>
        <c:axId val="147212160"/>
      </c:barChart>
      <c:catAx>
        <c:axId val="14731084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47212160"/>
        <c:crosses val="autoZero"/>
        <c:auto val="1"/>
        <c:lblAlgn val="ctr"/>
        <c:lblOffset val="100"/>
        <c:noMultiLvlLbl val="0"/>
      </c:catAx>
      <c:valAx>
        <c:axId val="14721216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731084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288757680596326"/>
          <c:w val="0.7533799607427295"/>
          <c:h val="3.7112423194036674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95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48527360"/>
        <c:axId val="148525824"/>
        <c:axId val="0"/>
      </c:bar3DChart>
      <c:valAx>
        <c:axId val="148525824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8527360"/>
        <c:crosses val="autoZero"/>
        <c:crossBetween val="between"/>
      </c:valAx>
      <c:catAx>
        <c:axId val="148527360"/>
        <c:scaling>
          <c:orientation val="minMax"/>
        </c:scaling>
        <c:delete val="0"/>
        <c:axPos val="b"/>
        <c:majorTickMark val="none"/>
        <c:minorTickMark val="none"/>
        <c:tickLblPos val="none"/>
        <c:crossAx val="148525824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34</c:v>
                </c:pt>
                <c:pt idx="1">
                  <c:v>0</c:v>
                </c:pt>
                <c:pt idx="2">
                  <c:v>33.300000000000004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38.800000000000004</c:v>
                </c:pt>
                <c:pt idx="1">
                  <c:v>0</c:v>
                </c:pt>
                <c:pt idx="2">
                  <c:v>33.300000000000004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35</c:v>
                </c:pt>
                <c:pt idx="1">
                  <c:v>0</c:v>
                </c:pt>
                <c:pt idx="2">
                  <c:v>33.300000000000004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8639104"/>
        <c:axId val="148657280"/>
      </c:barChart>
      <c:catAx>
        <c:axId val="14863910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48657280"/>
        <c:crosses val="autoZero"/>
        <c:auto val="1"/>
        <c:lblAlgn val="ctr"/>
        <c:lblOffset val="100"/>
        <c:noMultiLvlLbl val="0"/>
      </c:catAx>
      <c:valAx>
        <c:axId val="14865728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863910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"/>
          <c:w val="0.7533799607427295"/>
          <c:h val="4.45974127447908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30</c:v>
                </c:pt>
                <c:pt idx="3">
                  <c:v>0</c:v>
                </c:pt>
                <c:pt idx="4">
                  <c:v>14</c:v>
                </c:pt>
                <c:pt idx="5">
                  <c:v>18.7</c:v>
                </c:pt>
                <c:pt idx="6">
                  <c:v>22</c:v>
                </c:pt>
                <c:pt idx="7">
                  <c:v>0</c:v>
                </c:pt>
                <c:pt idx="8">
                  <c:v>7.5</c:v>
                </c:pt>
                <c:pt idx="9">
                  <c:v>85.7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6.2</c:v>
                </c:pt>
                <c:pt idx="17">
                  <c:v>0</c:v>
                </c:pt>
                <c:pt idx="18">
                  <c:v>9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11</c:v>
                </c:pt>
                <c:pt idx="24">
                  <c:v>15</c:v>
                </c:pt>
                <c:pt idx="25">
                  <c:v>33.300000000000004</c:v>
                </c:pt>
                <c:pt idx="2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20</c:v>
                </c:pt>
                <c:pt idx="3">
                  <c:v>0</c:v>
                </c:pt>
                <c:pt idx="4">
                  <c:v>57</c:v>
                </c:pt>
                <c:pt idx="5">
                  <c:v>18.7</c:v>
                </c:pt>
                <c:pt idx="6">
                  <c:v>22</c:v>
                </c:pt>
                <c:pt idx="7">
                  <c:v>0</c:v>
                </c:pt>
                <c:pt idx="8">
                  <c:v>7.5</c:v>
                </c:pt>
                <c:pt idx="9">
                  <c:v>42.9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6.2</c:v>
                </c:pt>
                <c:pt idx="17">
                  <c:v>6</c:v>
                </c:pt>
                <c:pt idx="18">
                  <c:v>9</c:v>
                </c:pt>
                <c:pt idx="19">
                  <c:v>0</c:v>
                </c:pt>
                <c:pt idx="20">
                  <c:v>0</c:v>
                </c:pt>
                <c:pt idx="21">
                  <c:v>1.9000000000000001</c:v>
                </c:pt>
                <c:pt idx="22">
                  <c:v>0</c:v>
                </c:pt>
                <c:pt idx="23">
                  <c:v>0</c:v>
                </c:pt>
                <c:pt idx="24">
                  <c:v>15</c:v>
                </c:pt>
                <c:pt idx="25">
                  <c:v>25</c:v>
                </c:pt>
                <c:pt idx="26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15</c:v>
                </c:pt>
                <c:pt idx="3">
                  <c:v>0</c:v>
                </c:pt>
                <c:pt idx="4">
                  <c:v>0</c:v>
                </c:pt>
                <c:pt idx="5">
                  <c:v>18.7</c:v>
                </c:pt>
                <c:pt idx="6">
                  <c:v>22</c:v>
                </c:pt>
                <c:pt idx="7">
                  <c:v>0</c:v>
                </c:pt>
                <c:pt idx="8">
                  <c:v>7.5</c:v>
                </c:pt>
                <c:pt idx="9">
                  <c:v>35.700000000000003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6.2</c:v>
                </c:pt>
                <c:pt idx="17">
                  <c:v>12</c:v>
                </c:pt>
                <c:pt idx="18">
                  <c:v>6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9</c:v>
                </c:pt>
                <c:pt idx="25">
                  <c:v>16</c:v>
                </c:pt>
                <c:pt idx="26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8387328"/>
        <c:axId val="148325120"/>
      </c:barChart>
      <c:catAx>
        <c:axId val="14838732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48325120"/>
        <c:crosses val="autoZero"/>
        <c:auto val="1"/>
        <c:lblAlgn val="ctr"/>
        <c:lblOffset val="100"/>
        <c:noMultiLvlLbl val="0"/>
      </c:catAx>
      <c:valAx>
        <c:axId val="14832512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838732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421215114965009"/>
          <c:w val="0.7533799607427295"/>
          <c:h val="3.5787848850349552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10</c:v>
                </c:pt>
                <c:pt idx="1">
                  <c:v>3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49442944"/>
        <c:axId val="149441152"/>
        <c:axId val="0"/>
      </c:bar3DChart>
      <c:valAx>
        <c:axId val="149441152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9442944"/>
        <c:crosses val="autoZero"/>
        <c:crossBetween val="between"/>
      </c:valAx>
      <c:catAx>
        <c:axId val="149442944"/>
        <c:scaling>
          <c:orientation val="minMax"/>
        </c:scaling>
        <c:delete val="0"/>
        <c:axPos val="b"/>
        <c:majorTickMark val="none"/>
        <c:minorTickMark val="none"/>
        <c:tickLblPos val="none"/>
        <c:crossAx val="149441152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86.5</c:v>
                </c:pt>
                <c:pt idx="1">
                  <c:v>84.5</c:v>
                </c:pt>
                <c:pt idx="2">
                  <c:v>66.5</c:v>
                </c:pt>
                <c:pt idx="3">
                  <c:v>88.3</c:v>
                </c:pt>
                <c:pt idx="4">
                  <c:v>94.2</c:v>
                </c:pt>
                <c:pt idx="5">
                  <c:v>92.2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86.8</c:v>
                </c:pt>
                <c:pt idx="1">
                  <c:v>84.8</c:v>
                </c:pt>
                <c:pt idx="2">
                  <c:v>83</c:v>
                </c:pt>
                <c:pt idx="3">
                  <c:v>88.8</c:v>
                </c:pt>
                <c:pt idx="4">
                  <c:v>93.3</c:v>
                </c:pt>
                <c:pt idx="5">
                  <c:v>92.3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85.3</c:v>
                </c:pt>
                <c:pt idx="1">
                  <c:v>83.7</c:v>
                </c:pt>
                <c:pt idx="2">
                  <c:v>75.900000000000006</c:v>
                </c:pt>
                <c:pt idx="3">
                  <c:v>88.1</c:v>
                </c:pt>
                <c:pt idx="4">
                  <c:v>93.3</c:v>
                </c:pt>
                <c:pt idx="5">
                  <c:v>94.2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9235200"/>
        <c:axId val="149236736"/>
      </c:barChart>
      <c:catAx>
        <c:axId val="14923520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49236736"/>
        <c:crosses val="autoZero"/>
        <c:auto val="1"/>
        <c:lblAlgn val="ctr"/>
        <c:lblOffset val="100"/>
        <c:noMultiLvlLbl val="0"/>
      </c:catAx>
      <c:valAx>
        <c:axId val="149236736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923520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4316009162717473"/>
          <c:w val="0.7533799607427295"/>
          <c:h val="5.6839908372825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90</c:v>
                </c:pt>
                <c:pt idx="1">
                  <c:v>76</c:v>
                </c:pt>
                <c:pt idx="2">
                  <c:v>82.1</c:v>
                </c:pt>
                <c:pt idx="3">
                  <c:v>80.3</c:v>
                </c:pt>
                <c:pt idx="4">
                  <c:v>81.7</c:v>
                </c:pt>
                <c:pt idx="5">
                  <c:v>92.2</c:v>
                </c:pt>
                <c:pt idx="6">
                  <c:v>74.8</c:v>
                </c:pt>
                <c:pt idx="7">
                  <c:v>92.8</c:v>
                </c:pt>
                <c:pt idx="8">
                  <c:v>80.099999999999994</c:v>
                </c:pt>
                <c:pt idx="9">
                  <c:v>91.1</c:v>
                </c:pt>
                <c:pt idx="10">
                  <c:v>87.9</c:v>
                </c:pt>
                <c:pt idx="11">
                  <c:v>70.5</c:v>
                </c:pt>
                <c:pt idx="12">
                  <c:v>93.5</c:v>
                </c:pt>
                <c:pt idx="13">
                  <c:v>83.7</c:v>
                </c:pt>
                <c:pt idx="14">
                  <c:v>88</c:v>
                </c:pt>
                <c:pt idx="15">
                  <c:v>91.5</c:v>
                </c:pt>
                <c:pt idx="16">
                  <c:v>88.7</c:v>
                </c:pt>
                <c:pt idx="17">
                  <c:v>66.5</c:v>
                </c:pt>
                <c:pt idx="18">
                  <c:v>84</c:v>
                </c:pt>
                <c:pt idx="19">
                  <c:v>84.2</c:v>
                </c:pt>
                <c:pt idx="20">
                  <c:v>85.8</c:v>
                </c:pt>
                <c:pt idx="21">
                  <c:v>75.5</c:v>
                </c:pt>
                <c:pt idx="22">
                  <c:v>95.2</c:v>
                </c:pt>
                <c:pt idx="23">
                  <c:v>88.6</c:v>
                </c:pt>
                <c:pt idx="24">
                  <c:v>88.6</c:v>
                </c:pt>
                <c:pt idx="25">
                  <c:v>90</c:v>
                </c:pt>
                <c:pt idx="26">
                  <c:v>84.6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90.1</c:v>
                </c:pt>
                <c:pt idx="1">
                  <c:v>76.3</c:v>
                </c:pt>
                <c:pt idx="2">
                  <c:v>82.5</c:v>
                </c:pt>
                <c:pt idx="3">
                  <c:v>80.5</c:v>
                </c:pt>
                <c:pt idx="4">
                  <c:v>81.900000000000006</c:v>
                </c:pt>
                <c:pt idx="5">
                  <c:v>92.3</c:v>
                </c:pt>
                <c:pt idx="6">
                  <c:v>75</c:v>
                </c:pt>
                <c:pt idx="7">
                  <c:v>92.7</c:v>
                </c:pt>
                <c:pt idx="8">
                  <c:v>79</c:v>
                </c:pt>
                <c:pt idx="9">
                  <c:v>91.2</c:v>
                </c:pt>
                <c:pt idx="10">
                  <c:v>89.1</c:v>
                </c:pt>
                <c:pt idx="11">
                  <c:v>70.7</c:v>
                </c:pt>
                <c:pt idx="12">
                  <c:v>93.6</c:v>
                </c:pt>
                <c:pt idx="13">
                  <c:v>84</c:v>
                </c:pt>
                <c:pt idx="14">
                  <c:v>88.3</c:v>
                </c:pt>
                <c:pt idx="15">
                  <c:v>91.9</c:v>
                </c:pt>
                <c:pt idx="16">
                  <c:v>88.9</c:v>
                </c:pt>
                <c:pt idx="17">
                  <c:v>66.7</c:v>
                </c:pt>
                <c:pt idx="18">
                  <c:v>83.6</c:v>
                </c:pt>
                <c:pt idx="19">
                  <c:v>84.3</c:v>
                </c:pt>
                <c:pt idx="20">
                  <c:v>86.3</c:v>
                </c:pt>
                <c:pt idx="21">
                  <c:v>75.7</c:v>
                </c:pt>
                <c:pt idx="22">
                  <c:v>94.5</c:v>
                </c:pt>
                <c:pt idx="23">
                  <c:v>88.7</c:v>
                </c:pt>
                <c:pt idx="24">
                  <c:v>88.7</c:v>
                </c:pt>
                <c:pt idx="25">
                  <c:v>90.3</c:v>
                </c:pt>
                <c:pt idx="26">
                  <c:v>84.9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88</c:v>
                </c:pt>
                <c:pt idx="1">
                  <c:v>75.400000000000006</c:v>
                </c:pt>
                <c:pt idx="2">
                  <c:v>80.7</c:v>
                </c:pt>
                <c:pt idx="3">
                  <c:v>85</c:v>
                </c:pt>
                <c:pt idx="4">
                  <c:v>73.8</c:v>
                </c:pt>
                <c:pt idx="5">
                  <c:v>82.5</c:v>
                </c:pt>
                <c:pt idx="6">
                  <c:v>75.2</c:v>
                </c:pt>
                <c:pt idx="7">
                  <c:v>91.8</c:v>
                </c:pt>
                <c:pt idx="8">
                  <c:v>80</c:v>
                </c:pt>
                <c:pt idx="9">
                  <c:v>91.3</c:v>
                </c:pt>
                <c:pt idx="10">
                  <c:v>88</c:v>
                </c:pt>
                <c:pt idx="11">
                  <c:v>70.900000000000006</c:v>
                </c:pt>
                <c:pt idx="12">
                  <c:v>93.6</c:v>
                </c:pt>
                <c:pt idx="13">
                  <c:v>93.1</c:v>
                </c:pt>
                <c:pt idx="14">
                  <c:v>88.2</c:v>
                </c:pt>
                <c:pt idx="15">
                  <c:v>83.5</c:v>
                </c:pt>
                <c:pt idx="16">
                  <c:v>83.4</c:v>
                </c:pt>
                <c:pt idx="17">
                  <c:v>66.8</c:v>
                </c:pt>
                <c:pt idx="18">
                  <c:v>76.099999999999994</c:v>
                </c:pt>
                <c:pt idx="19">
                  <c:v>84.1</c:v>
                </c:pt>
                <c:pt idx="20">
                  <c:v>88.7</c:v>
                </c:pt>
                <c:pt idx="21">
                  <c:v>74.900000000000006</c:v>
                </c:pt>
                <c:pt idx="22">
                  <c:v>87.2</c:v>
                </c:pt>
                <c:pt idx="23">
                  <c:v>90.3</c:v>
                </c:pt>
                <c:pt idx="24">
                  <c:v>83.9</c:v>
                </c:pt>
                <c:pt idx="25">
                  <c:v>87.2</c:v>
                </c:pt>
                <c:pt idx="26">
                  <c:v>84.9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49300352"/>
        <c:axId val="149301888"/>
      </c:barChart>
      <c:catAx>
        <c:axId val="149300352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49301888"/>
        <c:crosses val="autoZero"/>
        <c:auto val="1"/>
        <c:lblAlgn val="ctr"/>
        <c:lblOffset val="100"/>
        <c:noMultiLvlLbl val="0"/>
      </c:catAx>
      <c:valAx>
        <c:axId val="14930188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49300352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0.58000000000000007</c:v>
                </c:pt>
                <c:pt idx="1">
                  <c:v>0.4</c:v>
                </c:pt>
                <c:pt idx="2">
                  <c:v>0.32000000000000012</c:v>
                </c:pt>
                <c:pt idx="3">
                  <c:v>0.13</c:v>
                </c:pt>
                <c:pt idx="4">
                  <c:v>8.0000000000000029E-2</c:v>
                </c:pt>
                <c:pt idx="5">
                  <c:v>4.0000000000000015E-2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0.7300000000000002</c:v>
                </c:pt>
                <c:pt idx="1">
                  <c:v>0.6000000000000002</c:v>
                </c:pt>
                <c:pt idx="2">
                  <c:v>0.31000000000000011</c:v>
                </c:pt>
                <c:pt idx="3">
                  <c:v>0.14000000000000001</c:v>
                </c:pt>
                <c:pt idx="4">
                  <c:v>0.22</c:v>
                </c:pt>
                <c:pt idx="5">
                  <c:v>0.4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1</c:v>
                </c:pt>
                <c:pt idx="1">
                  <c:v>0.41000000000000009</c:v>
                </c:pt>
                <c:pt idx="2">
                  <c:v>9.0000000000000024E-2</c:v>
                </c:pt>
                <c:pt idx="3">
                  <c:v>0.37000000000000011</c:v>
                </c:pt>
                <c:pt idx="4">
                  <c:v>0.3000000000000001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50423424"/>
        <c:axId val="150424960"/>
      </c:barChart>
      <c:catAx>
        <c:axId val="15042342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50424960"/>
        <c:crosses val="autoZero"/>
        <c:auto val="1"/>
        <c:lblAlgn val="ctr"/>
        <c:lblOffset val="100"/>
        <c:noMultiLvlLbl val="0"/>
      </c:catAx>
      <c:valAx>
        <c:axId val="15042496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5042342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[Линейная диаграмма Динамика 3d.xlsx]Динамика1!СводнаяТаблица2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51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21</c:v>
                </c:pt>
                <c:pt idx="1">
                  <c:v>5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34284672"/>
        <c:axId val="34282880"/>
        <c:axId val="0"/>
      </c:bar3DChart>
      <c:valAx>
        <c:axId val="3428288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284672"/>
        <c:crosses val="autoZero"/>
        <c:crossBetween val="between"/>
      </c:valAx>
      <c:catAx>
        <c:axId val="34284672"/>
        <c:scaling>
          <c:orientation val="minMax"/>
        </c:scaling>
        <c:delete val="0"/>
        <c:axPos val="b"/>
        <c:majorTickMark val="none"/>
        <c:minorTickMark val="none"/>
        <c:tickLblPos val="none"/>
        <c:crossAx val="3428288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0.05</c:v>
                </c:pt>
                <c:pt idx="1">
                  <c:v>2.73</c:v>
                </c:pt>
                <c:pt idx="2">
                  <c:v>0.2</c:v>
                </c:pt>
                <c:pt idx="3">
                  <c:v>0.21000000000000005</c:v>
                </c:pt>
                <c:pt idx="4">
                  <c:v>6.0000000000000019E-2</c:v>
                </c:pt>
                <c:pt idx="5">
                  <c:v>0.05</c:v>
                </c:pt>
                <c:pt idx="6">
                  <c:v>0.52</c:v>
                </c:pt>
                <c:pt idx="7">
                  <c:v>0.1</c:v>
                </c:pt>
                <c:pt idx="8">
                  <c:v>0.19</c:v>
                </c:pt>
                <c:pt idx="9">
                  <c:v>9.0000000000000024E-2</c:v>
                </c:pt>
                <c:pt idx="10">
                  <c:v>0.25</c:v>
                </c:pt>
                <c:pt idx="11">
                  <c:v>0.11</c:v>
                </c:pt>
                <c:pt idx="12">
                  <c:v>0.13</c:v>
                </c:pt>
                <c:pt idx="13">
                  <c:v>8.0000000000000029E-2</c:v>
                </c:pt>
                <c:pt idx="14">
                  <c:v>0.12000000000000002</c:v>
                </c:pt>
                <c:pt idx="15">
                  <c:v>0.17</c:v>
                </c:pt>
                <c:pt idx="16">
                  <c:v>0.23</c:v>
                </c:pt>
                <c:pt idx="17">
                  <c:v>9.0000000000000024E-2</c:v>
                </c:pt>
                <c:pt idx="18">
                  <c:v>6.0000000000000019E-2</c:v>
                </c:pt>
                <c:pt idx="19">
                  <c:v>0.13</c:v>
                </c:pt>
                <c:pt idx="20">
                  <c:v>2.0000000000000007E-2</c:v>
                </c:pt>
                <c:pt idx="21">
                  <c:v>0.17</c:v>
                </c:pt>
                <c:pt idx="22">
                  <c:v>0.11</c:v>
                </c:pt>
                <c:pt idx="23">
                  <c:v>0.24000000000000005</c:v>
                </c:pt>
                <c:pt idx="24">
                  <c:v>0.14000000000000001</c:v>
                </c:pt>
                <c:pt idx="25">
                  <c:v>0.28000000000000008</c:v>
                </c:pt>
                <c:pt idx="26">
                  <c:v>9.0000000000000024E-2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0.16</c:v>
                </c:pt>
                <c:pt idx="1">
                  <c:v>1.72</c:v>
                </c:pt>
                <c:pt idx="2">
                  <c:v>0.33000000000000013</c:v>
                </c:pt>
                <c:pt idx="3">
                  <c:v>6.0000000000000019E-2</c:v>
                </c:pt>
                <c:pt idx="4">
                  <c:v>0.05</c:v>
                </c:pt>
                <c:pt idx="5">
                  <c:v>8.0000000000000029E-2</c:v>
                </c:pt>
                <c:pt idx="6">
                  <c:v>0.35000000000000009</c:v>
                </c:pt>
                <c:pt idx="7">
                  <c:v>8.0000000000000029E-2</c:v>
                </c:pt>
                <c:pt idx="8">
                  <c:v>0.29000000000000009</c:v>
                </c:pt>
                <c:pt idx="9">
                  <c:v>0.14000000000000001</c:v>
                </c:pt>
                <c:pt idx="10">
                  <c:v>0.17</c:v>
                </c:pt>
                <c:pt idx="11">
                  <c:v>0.31000000000000011</c:v>
                </c:pt>
                <c:pt idx="12">
                  <c:v>0.12000000000000002</c:v>
                </c:pt>
                <c:pt idx="13">
                  <c:v>2.0000000000000007E-2</c:v>
                </c:pt>
                <c:pt idx="14">
                  <c:v>0.05</c:v>
                </c:pt>
                <c:pt idx="15">
                  <c:v>0.05</c:v>
                </c:pt>
                <c:pt idx="16">
                  <c:v>0.12000000000000002</c:v>
                </c:pt>
                <c:pt idx="17">
                  <c:v>3.0000000000000002E-2</c:v>
                </c:pt>
                <c:pt idx="18">
                  <c:v>0.14000000000000001</c:v>
                </c:pt>
                <c:pt idx="19">
                  <c:v>0.05</c:v>
                </c:pt>
                <c:pt idx="20">
                  <c:v>3.0000000000000002E-2</c:v>
                </c:pt>
                <c:pt idx="21">
                  <c:v>0.19</c:v>
                </c:pt>
                <c:pt idx="22">
                  <c:v>7.0000000000000021E-2</c:v>
                </c:pt>
                <c:pt idx="23">
                  <c:v>8.0000000000000029E-2</c:v>
                </c:pt>
                <c:pt idx="24">
                  <c:v>0.27</c:v>
                </c:pt>
                <c:pt idx="25">
                  <c:v>0.12000000000000002</c:v>
                </c:pt>
                <c:pt idx="26">
                  <c:v>8.0000000000000029E-2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9.0000000000000024E-2</c:v>
                </c:pt>
                <c:pt idx="1">
                  <c:v>1.82</c:v>
                </c:pt>
                <c:pt idx="2">
                  <c:v>0.44</c:v>
                </c:pt>
                <c:pt idx="3">
                  <c:v>4.0000000000000015E-2</c:v>
                </c:pt>
                <c:pt idx="4">
                  <c:v>6.0000000000000019E-2</c:v>
                </c:pt>
                <c:pt idx="5">
                  <c:v>0.05</c:v>
                </c:pt>
                <c:pt idx="6">
                  <c:v>0.16</c:v>
                </c:pt>
                <c:pt idx="7">
                  <c:v>0.19</c:v>
                </c:pt>
                <c:pt idx="8">
                  <c:v>6.0000000000000019E-2</c:v>
                </c:pt>
                <c:pt idx="9">
                  <c:v>0.16</c:v>
                </c:pt>
                <c:pt idx="10">
                  <c:v>0.22</c:v>
                </c:pt>
                <c:pt idx="11">
                  <c:v>0.14000000000000001</c:v>
                </c:pt>
                <c:pt idx="12">
                  <c:v>0.13</c:v>
                </c:pt>
                <c:pt idx="13">
                  <c:v>3.0000000000000002E-2</c:v>
                </c:pt>
                <c:pt idx="14">
                  <c:v>2.0000000000000007E-2</c:v>
                </c:pt>
                <c:pt idx="15">
                  <c:v>0.14000000000000001</c:v>
                </c:pt>
                <c:pt idx="16">
                  <c:v>0.17</c:v>
                </c:pt>
                <c:pt idx="17">
                  <c:v>1.0000000000000004E-2</c:v>
                </c:pt>
                <c:pt idx="18">
                  <c:v>0.11</c:v>
                </c:pt>
                <c:pt idx="19">
                  <c:v>0.05</c:v>
                </c:pt>
                <c:pt idx="20">
                  <c:v>0.05</c:v>
                </c:pt>
                <c:pt idx="21">
                  <c:v>0.26</c:v>
                </c:pt>
                <c:pt idx="22">
                  <c:v>3.0000000000000002E-2</c:v>
                </c:pt>
                <c:pt idx="23">
                  <c:v>6.0000000000000019E-2</c:v>
                </c:pt>
                <c:pt idx="24">
                  <c:v>7.0000000000000021E-2</c:v>
                </c:pt>
                <c:pt idx="25">
                  <c:v>0.11</c:v>
                </c:pt>
                <c:pt idx="26">
                  <c:v>0.13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50261760"/>
        <c:axId val="150263296"/>
      </c:barChart>
      <c:catAx>
        <c:axId val="15026176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50263296"/>
        <c:crosses val="autoZero"/>
        <c:auto val="1"/>
        <c:lblAlgn val="ctr"/>
        <c:lblOffset val="100"/>
        <c:noMultiLvlLbl val="0"/>
      </c:catAx>
      <c:valAx>
        <c:axId val="150263296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5026176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148858350697708"/>
          <c:w val="0.7533799607427295"/>
          <c:h val="3.8511416493022935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4.0000000000000015E-2</c:v>
                </c:pt>
                <c:pt idx="1">
                  <c:v>0.34</c:v>
                </c:pt>
                <c:pt idx="2">
                  <c:v>1.1499999999999995</c:v>
                </c:pt>
                <c:pt idx="3">
                  <c:v>8.5</c:v>
                </c:pt>
                <c:pt idx="4">
                  <c:v>2.54</c:v>
                </c:pt>
                <c:pt idx="5">
                  <c:v>1.86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0.21000000000000005</c:v>
                </c:pt>
                <c:pt idx="1">
                  <c:v>3.6</c:v>
                </c:pt>
                <c:pt idx="2">
                  <c:v>0.95000000000000018</c:v>
                </c:pt>
                <c:pt idx="3">
                  <c:v>6.42</c:v>
                </c:pt>
                <c:pt idx="4">
                  <c:v>6.8</c:v>
                </c:pt>
                <c:pt idx="5">
                  <c:v>2.62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0.18000000000000005</c:v>
                </c:pt>
                <c:pt idx="1">
                  <c:v>1</c:v>
                </c:pt>
                <c:pt idx="2">
                  <c:v>2.3299999999999992</c:v>
                </c:pt>
                <c:pt idx="3">
                  <c:v>1.76</c:v>
                </c:pt>
                <c:pt idx="4">
                  <c:v>2.62</c:v>
                </c:pt>
                <c:pt idx="5">
                  <c:v>1.6700000000000004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51315968"/>
        <c:axId val="151317504"/>
      </c:barChart>
      <c:catAx>
        <c:axId val="15131596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51317504"/>
        <c:crosses val="autoZero"/>
        <c:auto val="1"/>
        <c:lblAlgn val="ctr"/>
        <c:lblOffset val="100"/>
        <c:noMultiLvlLbl val="0"/>
      </c:catAx>
      <c:valAx>
        <c:axId val="15131750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5131596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1.2</c:v>
                </c:pt>
                <c:pt idx="1">
                  <c:v>8</c:v>
                </c:pt>
                <c:pt idx="2">
                  <c:v>8.6</c:v>
                </c:pt>
                <c:pt idx="3">
                  <c:v>2.1</c:v>
                </c:pt>
                <c:pt idx="4">
                  <c:v>0.4</c:v>
                </c:pt>
                <c:pt idx="5">
                  <c:v>2.14</c:v>
                </c:pt>
                <c:pt idx="6">
                  <c:v>2.08</c:v>
                </c:pt>
                <c:pt idx="7">
                  <c:v>3.6</c:v>
                </c:pt>
                <c:pt idx="8">
                  <c:v>0</c:v>
                </c:pt>
                <c:pt idx="9">
                  <c:v>0.8</c:v>
                </c:pt>
                <c:pt idx="10">
                  <c:v>0.3000000000000001</c:v>
                </c:pt>
                <c:pt idx="11">
                  <c:v>3.4299999999999997</c:v>
                </c:pt>
                <c:pt idx="12">
                  <c:v>3.0000000000000002E-2</c:v>
                </c:pt>
                <c:pt idx="13">
                  <c:v>0.56999999999999995</c:v>
                </c:pt>
                <c:pt idx="14">
                  <c:v>0.37000000000000011</c:v>
                </c:pt>
                <c:pt idx="15">
                  <c:v>1.42</c:v>
                </c:pt>
                <c:pt idx="16">
                  <c:v>3.2600000000000002</c:v>
                </c:pt>
                <c:pt idx="17">
                  <c:v>19.420000000000002</c:v>
                </c:pt>
                <c:pt idx="18">
                  <c:v>1.8</c:v>
                </c:pt>
                <c:pt idx="19">
                  <c:v>1.9100000000000001</c:v>
                </c:pt>
                <c:pt idx="20">
                  <c:v>0</c:v>
                </c:pt>
                <c:pt idx="21">
                  <c:v>5.14</c:v>
                </c:pt>
                <c:pt idx="22">
                  <c:v>0.3000000000000001</c:v>
                </c:pt>
                <c:pt idx="23">
                  <c:v>2.4099999999999997</c:v>
                </c:pt>
                <c:pt idx="24">
                  <c:v>2.7</c:v>
                </c:pt>
                <c:pt idx="25">
                  <c:v>0.48000000000000009</c:v>
                </c:pt>
                <c:pt idx="26">
                  <c:v>1.57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2.7</c:v>
                </c:pt>
                <c:pt idx="1">
                  <c:v>1.23</c:v>
                </c:pt>
                <c:pt idx="2">
                  <c:v>4.0999999999999996</c:v>
                </c:pt>
                <c:pt idx="3">
                  <c:v>0.3000000000000001</c:v>
                </c:pt>
                <c:pt idx="4">
                  <c:v>0.4</c:v>
                </c:pt>
                <c:pt idx="5">
                  <c:v>2.2200000000000002</c:v>
                </c:pt>
                <c:pt idx="6">
                  <c:v>2.54</c:v>
                </c:pt>
                <c:pt idx="7">
                  <c:v>0.6000000000000002</c:v>
                </c:pt>
                <c:pt idx="8">
                  <c:v>8.0000000000000029E-2</c:v>
                </c:pt>
                <c:pt idx="9">
                  <c:v>1</c:v>
                </c:pt>
                <c:pt idx="10">
                  <c:v>0.7300000000000002</c:v>
                </c:pt>
                <c:pt idx="11">
                  <c:v>0.12000000000000002</c:v>
                </c:pt>
                <c:pt idx="12">
                  <c:v>2.7</c:v>
                </c:pt>
                <c:pt idx="13">
                  <c:v>1.33</c:v>
                </c:pt>
                <c:pt idx="14">
                  <c:v>0</c:v>
                </c:pt>
                <c:pt idx="15">
                  <c:v>0.55000000000000004</c:v>
                </c:pt>
                <c:pt idx="16">
                  <c:v>5.3</c:v>
                </c:pt>
                <c:pt idx="17">
                  <c:v>0.35000000000000009</c:v>
                </c:pt>
                <c:pt idx="18">
                  <c:v>1.4</c:v>
                </c:pt>
                <c:pt idx="19">
                  <c:v>2.52</c:v>
                </c:pt>
                <c:pt idx="20">
                  <c:v>0</c:v>
                </c:pt>
                <c:pt idx="21">
                  <c:v>4.25</c:v>
                </c:pt>
                <c:pt idx="22">
                  <c:v>0.2</c:v>
                </c:pt>
                <c:pt idx="23">
                  <c:v>1.29</c:v>
                </c:pt>
                <c:pt idx="24">
                  <c:v>4.3</c:v>
                </c:pt>
                <c:pt idx="25">
                  <c:v>0.56000000000000005</c:v>
                </c:pt>
                <c:pt idx="26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2.2999999999999998</c:v>
                </c:pt>
                <c:pt idx="1">
                  <c:v>0.33000000000000013</c:v>
                </c:pt>
                <c:pt idx="2">
                  <c:v>0.8</c:v>
                </c:pt>
                <c:pt idx="3">
                  <c:v>0.05</c:v>
                </c:pt>
                <c:pt idx="4">
                  <c:v>0.70000000000000018</c:v>
                </c:pt>
                <c:pt idx="5">
                  <c:v>2.0499999999999998</c:v>
                </c:pt>
                <c:pt idx="6">
                  <c:v>2.66</c:v>
                </c:pt>
                <c:pt idx="7">
                  <c:v>0.3000000000000001</c:v>
                </c:pt>
                <c:pt idx="8">
                  <c:v>8.0000000000000029E-2</c:v>
                </c:pt>
                <c:pt idx="9">
                  <c:v>0.67000000000000026</c:v>
                </c:pt>
                <c:pt idx="10">
                  <c:v>7.0000000000000021E-2</c:v>
                </c:pt>
                <c:pt idx="11">
                  <c:v>0.12000000000000002</c:v>
                </c:pt>
                <c:pt idx="12">
                  <c:v>0</c:v>
                </c:pt>
                <c:pt idx="13">
                  <c:v>0.93</c:v>
                </c:pt>
                <c:pt idx="14">
                  <c:v>7.0000000000000021E-2</c:v>
                </c:pt>
                <c:pt idx="15">
                  <c:v>0.58000000000000007</c:v>
                </c:pt>
                <c:pt idx="16">
                  <c:v>3</c:v>
                </c:pt>
                <c:pt idx="17">
                  <c:v>0.4</c:v>
                </c:pt>
                <c:pt idx="18">
                  <c:v>1</c:v>
                </c:pt>
                <c:pt idx="19">
                  <c:v>1.8</c:v>
                </c:pt>
                <c:pt idx="20">
                  <c:v>0</c:v>
                </c:pt>
                <c:pt idx="21">
                  <c:v>2.8499999999999992</c:v>
                </c:pt>
                <c:pt idx="22">
                  <c:v>0.70000000000000018</c:v>
                </c:pt>
                <c:pt idx="23">
                  <c:v>4.5999999999999996</c:v>
                </c:pt>
                <c:pt idx="24">
                  <c:v>3.69</c:v>
                </c:pt>
                <c:pt idx="25">
                  <c:v>0.4300000000000001</c:v>
                </c:pt>
                <c:pt idx="26">
                  <c:v>0.6000000000000002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51144704"/>
        <c:axId val="151050112"/>
      </c:barChart>
      <c:catAx>
        <c:axId val="15114470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51050112"/>
        <c:crosses val="autoZero"/>
        <c:auto val="1"/>
        <c:lblAlgn val="ctr"/>
        <c:lblOffset val="100"/>
        <c:noMultiLvlLbl val="0"/>
      </c:catAx>
      <c:valAx>
        <c:axId val="151050112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5114470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5165197306922755"/>
          <c:w val="0.7533799607427295"/>
          <c:h val="4.8348026930772725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8</c:v>
                </c:pt>
                <c:pt idx="1">
                  <c:v>22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65518336"/>
        <c:axId val="165516800"/>
        <c:axId val="0"/>
      </c:bar3DChart>
      <c:valAx>
        <c:axId val="16551680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5518336"/>
        <c:crosses val="autoZero"/>
        <c:crossBetween val="between"/>
      </c:valAx>
      <c:catAx>
        <c:axId val="165518336"/>
        <c:scaling>
          <c:orientation val="minMax"/>
        </c:scaling>
        <c:delete val="0"/>
        <c:axPos val="b"/>
        <c:majorTickMark val="none"/>
        <c:minorTickMark val="none"/>
        <c:tickLblPos val="none"/>
        <c:crossAx val="16551680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100</c:v>
                </c:pt>
                <c:pt idx="1">
                  <c:v>88.53</c:v>
                </c:pt>
                <c:pt idx="2">
                  <c:v>100</c:v>
                </c:pt>
                <c:pt idx="3">
                  <c:v>88.04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89.13</c:v>
                </c:pt>
                <c:pt idx="4">
                  <c:v>100</c:v>
                </c:pt>
                <c:pt idx="5">
                  <c:v>99.55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98.3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5280000"/>
        <c:axId val="165285888"/>
      </c:barChart>
      <c:catAx>
        <c:axId val="16528000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65285888"/>
        <c:crosses val="autoZero"/>
        <c:auto val="1"/>
        <c:lblAlgn val="ctr"/>
        <c:lblOffset val="100"/>
        <c:noMultiLvlLbl val="0"/>
      </c:catAx>
      <c:valAx>
        <c:axId val="16528588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528000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62.98</c:v>
                </c:pt>
                <c:pt idx="1">
                  <c:v>76.61999999999999</c:v>
                </c:pt>
                <c:pt idx="2">
                  <c:v>96.03</c:v>
                </c:pt>
                <c:pt idx="3">
                  <c:v>100</c:v>
                </c:pt>
                <c:pt idx="4">
                  <c:v>100</c:v>
                </c:pt>
                <c:pt idx="5">
                  <c:v>64.149999999999991</c:v>
                </c:pt>
                <c:pt idx="6">
                  <c:v>100</c:v>
                </c:pt>
                <c:pt idx="7">
                  <c:v>100</c:v>
                </c:pt>
                <c:pt idx="8">
                  <c:v>48.89</c:v>
                </c:pt>
                <c:pt idx="9">
                  <c:v>100</c:v>
                </c:pt>
                <c:pt idx="10">
                  <c:v>69.09</c:v>
                </c:pt>
                <c:pt idx="11">
                  <c:v>100</c:v>
                </c:pt>
                <c:pt idx="12">
                  <c:v>100</c:v>
                </c:pt>
                <c:pt idx="13">
                  <c:v>20.47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58.59</c:v>
                </c:pt>
                <c:pt idx="22">
                  <c:v>100</c:v>
                </c:pt>
                <c:pt idx="23">
                  <c:v>78.42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62.98</c:v>
                </c:pt>
                <c:pt idx="1">
                  <c:v>86.59</c:v>
                </c:pt>
                <c:pt idx="2">
                  <c:v>96.03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69.739999999999995</c:v>
                </c:pt>
                <c:pt idx="11">
                  <c:v>100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100</c:v>
                </c:pt>
                <c:pt idx="21">
                  <c:v>59.6</c:v>
                </c:pt>
                <c:pt idx="22">
                  <c:v>100</c:v>
                </c:pt>
                <c:pt idx="23">
                  <c:v>78.42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100</c:v>
                </c:pt>
                <c:pt idx="1">
                  <c:v>94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100</c:v>
                </c:pt>
                <c:pt idx="9">
                  <c:v>100</c:v>
                </c:pt>
                <c:pt idx="10">
                  <c:v>100</c:v>
                </c:pt>
                <c:pt idx="11">
                  <c:v>99</c:v>
                </c:pt>
                <c:pt idx="12">
                  <c:v>100</c:v>
                </c:pt>
                <c:pt idx="13">
                  <c:v>100</c:v>
                </c:pt>
                <c:pt idx="14">
                  <c:v>100</c:v>
                </c:pt>
                <c:pt idx="15">
                  <c:v>100</c:v>
                </c:pt>
                <c:pt idx="16">
                  <c:v>100</c:v>
                </c:pt>
                <c:pt idx="17">
                  <c:v>100</c:v>
                </c:pt>
                <c:pt idx="18">
                  <c:v>100</c:v>
                </c:pt>
                <c:pt idx="19">
                  <c:v>100</c:v>
                </c:pt>
                <c:pt idx="20">
                  <c:v>96.4</c:v>
                </c:pt>
                <c:pt idx="21">
                  <c:v>100</c:v>
                </c:pt>
                <c:pt idx="22">
                  <c:v>100</c:v>
                </c:pt>
                <c:pt idx="23">
                  <c:v>100</c:v>
                </c:pt>
                <c:pt idx="24">
                  <c:v>100</c:v>
                </c:pt>
                <c:pt idx="25">
                  <c:v>100</c:v>
                </c:pt>
                <c:pt idx="26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5578624"/>
        <c:axId val="165426688"/>
      </c:barChart>
      <c:catAx>
        <c:axId val="16557862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65426688"/>
        <c:crosses val="autoZero"/>
        <c:auto val="1"/>
        <c:lblAlgn val="ctr"/>
        <c:lblOffset val="100"/>
        <c:noMultiLvlLbl val="0"/>
      </c:catAx>
      <c:valAx>
        <c:axId val="16542668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557862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84.85</c:v>
                </c:pt>
                <c:pt idx="1">
                  <c:v>62.5</c:v>
                </c:pt>
                <c:pt idx="2">
                  <c:v>37.5</c:v>
                </c:pt>
                <c:pt idx="3">
                  <c:v>83.33</c:v>
                </c:pt>
                <c:pt idx="4">
                  <c:v>0</c:v>
                </c:pt>
                <c:pt idx="5">
                  <c:v>83.33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87.1</c:v>
                </c:pt>
                <c:pt idx="1">
                  <c:v>62.5</c:v>
                </c:pt>
                <c:pt idx="2">
                  <c:v>40</c:v>
                </c:pt>
                <c:pt idx="3">
                  <c:v>100</c:v>
                </c:pt>
                <c:pt idx="4">
                  <c:v>50</c:v>
                </c:pt>
                <c:pt idx="5">
                  <c:v>85.710000000000022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89.47</c:v>
                </c:pt>
                <c:pt idx="1">
                  <c:v>80</c:v>
                </c:pt>
                <c:pt idx="2">
                  <c:v>60</c:v>
                </c:pt>
                <c:pt idx="3">
                  <c:v>100</c:v>
                </c:pt>
                <c:pt idx="4">
                  <c:v>50</c:v>
                </c:pt>
                <c:pt idx="5">
                  <c:v>83.3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6491648"/>
        <c:axId val="166493184"/>
      </c:barChart>
      <c:catAx>
        <c:axId val="16649164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66493184"/>
        <c:crosses val="autoZero"/>
        <c:auto val="1"/>
        <c:lblAlgn val="ctr"/>
        <c:lblOffset val="100"/>
        <c:noMultiLvlLbl val="0"/>
      </c:catAx>
      <c:valAx>
        <c:axId val="16649318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649164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0</c:v>
                </c:pt>
                <c:pt idx="1">
                  <c:v>63</c:v>
                </c:pt>
                <c:pt idx="2">
                  <c:v>0</c:v>
                </c:pt>
                <c:pt idx="3">
                  <c:v>0</c:v>
                </c:pt>
                <c:pt idx="4">
                  <c:v>50</c:v>
                </c:pt>
                <c:pt idx="5">
                  <c:v>44.44</c:v>
                </c:pt>
                <c:pt idx="6">
                  <c:v>80</c:v>
                </c:pt>
                <c:pt idx="7">
                  <c:v>86</c:v>
                </c:pt>
                <c:pt idx="8">
                  <c:v>25</c:v>
                </c:pt>
                <c:pt idx="9">
                  <c:v>46.15</c:v>
                </c:pt>
                <c:pt idx="10">
                  <c:v>50</c:v>
                </c:pt>
                <c:pt idx="11">
                  <c:v>60</c:v>
                </c:pt>
                <c:pt idx="12">
                  <c:v>40</c:v>
                </c:pt>
                <c:pt idx="13">
                  <c:v>33.33</c:v>
                </c:pt>
                <c:pt idx="14">
                  <c:v>0</c:v>
                </c:pt>
                <c:pt idx="15">
                  <c:v>33.33</c:v>
                </c:pt>
                <c:pt idx="16">
                  <c:v>33.300000000000004</c:v>
                </c:pt>
                <c:pt idx="17">
                  <c:v>80</c:v>
                </c:pt>
                <c:pt idx="18">
                  <c:v>0</c:v>
                </c:pt>
                <c:pt idx="19">
                  <c:v>0</c:v>
                </c:pt>
                <c:pt idx="20">
                  <c:v>71.430000000000007</c:v>
                </c:pt>
                <c:pt idx="21">
                  <c:v>66.66</c:v>
                </c:pt>
                <c:pt idx="22">
                  <c:v>60</c:v>
                </c:pt>
                <c:pt idx="23">
                  <c:v>0</c:v>
                </c:pt>
                <c:pt idx="24">
                  <c:v>40</c:v>
                </c:pt>
                <c:pt idx="25">
                  <c:v>33.33</c:v>
                </c:pt>
                <c:pt idx="26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0</c:v>
                </c:pt>
                <c:pt idx="1">
                  <c:v>55</c:v>
                </c:pt>
                <c:pt idx="2">
                  <c:v>0</c:v>
                </c:pt>
                <c:pt idx="3">
                  <c:v>0</c:v>
                </c:pt>
                <c:pt idx="4">
                  <c:v>50</c:v>
                </c:pt>
                <c:pt idx="5">
                  <c:v>44.44</c:v>
                </c:pt>
                <c:pt idx="6">
                  <c:v>60</c:v>
                </c:pt>
                <c:pt idx="7">
                  <c:v>66.7</c:v>
                </c:pt>
                <c:pt idx="8">
                  <c:v>25</c:v>
                </c:pt>
                <c:pt idx="9">
                  <c:v>47.05</c:v>
                </c:pt>
                <c:pt idx="10">
                  <c:v>50</c:v>
                </c:pt>
                <c:pt idx="11">
                  <c:v>57.1</c:v>
                </c:pt>
                <c:pt idx="12">
                  <c:v>37.5</c:v>
                </c:pt>
                <c:pt idx="13">
                  <c:v>33.33</c:v>
                </c:pt>
                <c:pt idx="14">
                  <c:v>0</c:v>
                </c:pt>
                <c:pt idx="15">
                  <c:v>0</c:v>
                </c:pt>
                <c:pt idx="16">
                  <c:v>33.300000000000004</c:v>
                </c:pt>
                <c:pt idx="17">
                  <c:v>60</c:v>
                </c:pt>
                <c:pt idx="18">
                  <c:v>0</c:v>
                </c:pt>
                <c:pt idx="19">
                  <c:v>5.26</c:v>
                </c:pt>
                <c:pt idx="20">
                  <c:v>80</c:v>
                </c:pt>
                <c:pt idx="21">
                  <c:v>66.66</c:v>
                </c:pt>
                <c:pt idx="22">
                  <c:v>33</c:v>
                </c:pt>
                <c:pt idx="23">
                  <c:v>0</c:v>
                </c:pt>
                <c:pt idx="24">
                  <c:v>40</c:v>
                </c:pt>
                <c:pt idx="25">
                  <c:v>20</c:v>
                </c:pt>
                <c:pt idx="26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0</c:v>
                </c:pt>
                <c:pt idx="1">
                  <c:v>53.3</c:v>
                </c:pt>
                <c:pt idx="2">
                  <c:v>0</c:v>
                </c:pt>
                <c:pt idx="3">
                  <c:v>0</c:v>
                </c:pt>
                <c:pt idx="4">
                  <c:v>33.300000000000004</c:v>
                </c:pt>
                <c:pt idx="5">
                  <c:v>37.5</c:v>
                </c:pt>
                <c:pt idx="6">
                  <c:v>60</c:v>
                </c:pt>
                <c:pt idx="7">
                  <c:v>66.7</c:v>
                </c:pt>
                <c:pt idx="8">
                  <c:v>25</c:v>
                </c:pt>
                <c:pt idx="9">
                  <c:v>52.9</c:v>
                </c:pt>
                <c:pt idx="10">
                  <c:v>25</c:v>
                </c:pt>
                <c:pt idx="11">
                  <c:v>25</c:v>
                </c:pt>
                <c:pt idx="12">
                  <c:v>75</c:v>
                </c:pt>
                <c:pt idx="13">
                  <c:v>50</c:v>
                </c:pt>
                <c:pt idx="14">
                  <c:v>0</c:v>
                </c:pt>
                <c:pt idx="15">
                  <c:v>0</c:v>
                </c:pt>
                <c:pt idx="16">
                  <c:v>50</c:v>
                </c:pt>
                <c:pt idx="17">
                  <c:v>75</c:v>
                </c:pt>
                <c:pt idx="18">
                  <c:v>0</c:v>
                </c:pt>
                <c:pt idx="19">
                  <c:v>5.26</c:v>
                </c:pt>
                <c:pt idx="20">
                  <c:v>80</c:v>
                </c:pt>
                <c:pt idx="21">
                  <c:v>66.66</c:v>
                </c:pt>
                <c:pt idx="22">
                  <c:v>33</c:v>
                </c:pt>
                <c:pt idx="23">
                  <c:v>0</c:v>
                </c:pt>
                <c:pt idx="24">
                  <c:v>40</c:v>
                </c:pt>
                <c:pt idx="25">
                  <c:v>20</c:v>
                </c:pt>
                <c:pt idx="26">
                  <c:v>33.300000000000004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6251520"/>
        <c:axId val="166257408"/>
      </c:barChart>
      <c:catAx>
        <c:axId val="16625152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66257408"/>
        <c:crosses val="autoZero"/>
        <c:auto val="1"/>
        <c:lblAlgn val="ctr"/>
        <c:lblOffset val="100"/>
        <c:noMultiLvlLbl val="0"/>
      </c:catAx>
      <c:valAx>
        <c:axId val="16625740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625152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05120201056534"/>
          <c:w val="0.7533799607427295"/>
          <c:h val="3.9487979894346277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spPr>
          <a:solidFill>
            <a:schemeClr val="accent2"/>
          </a:solidFill>
          <a:scene3d>
            <a:camera prst="orthographicFront"/>
            <a:lightRig rig="threePt" dir="t">
              <a:rot lat="0" lon="0" rev="1200000"/>
            </a:lightRig>
          </a:scene3d>
          <a:sp3d>
            <a:bevelT w="25400" h="25400" prst="convex"/>
            <a:bevelB w="25400" h="25400" prst="convex"/>
          </a:sp3d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spPr>
          <a:solidFill>
            <a:schemeClr val="bg1">
              <a:lumMod val="75000"/>
            </a:schemeClr>
          </a:solidFill>
          <a:scene3d>
            <a:camera prst="orthographicFront"/>
            <a:lightRig rig="threePt" dir="t">
              <a:rot lat="0" lon="0" rev="1200000"/>
            </a:lightRig>
          </a:scene3d>
          <a:sp3d prstMaterial="dkEdge">
            <a:bevelT w="25400" h="25400" prst="convex"/>
            <a:bevelB w="25400" h="25400" prst="convex"/>
          </a:sp3d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spPr>
          <a:solidFill>
            <a:srgbClr val="92D050"/>
          </a:solidFill>
          <a:effectLst/>
          <a:scene3d>
            <a:camera prst="orthographicFront"/>
            <a:lightRig rig="threePt" dir="t">
              <a:rot lat="0" lon="0" rev="1200000"/>
            </a:lightRig>
          </a:scene3d>
          <a:sp3d prstMaterial="dkEdge">
            <a:bevelT w="25400" h="25400" prst="convex"/>
            <a:bevelB w="25400" h="25400" prst="convex"/>
          </a:sp3d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  <c:spPr>
          <a:solidFill>
            <a:schemeClr val="accent2"/>
          </a:solidFill>
          <a:scene3d>
            <a:camera prst="orthographicFront"/>
            <a:lightRig rig="threePt" dir="t">
              <a:rot lat="0" lon="0" rev="1200000"/>
            </a:lightRig>
          </a:scene3d>
          <a:sp3d prstMaterial="dkEdge">
            <a:bevelT w="25400" h="25400" prst="convex"/>
            <a:bevelB w="25400" h="25400" prst="convex"/>
          </a:sp3d>
        </c:spPr>
      </c:pivotFmt>
      <c:pivotFmt>
        <c:idx val="12"/>
        <c:spPr>
          <a:solidFill>
            <a:srgbClr val="92D05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1"/>
          <c:showBubbleSize val="0"/>
          <c:separator>
</c:separator>
        </c:dLbl>
      </c:pivotFmt>
      <c:pivotFmt>
        <c:idx val="13"/>
        <c:spPr>
          <a:solidFill>
            <a:schemeClr val="bg1">
              <a:lumMod val="75000"/>
            </a:schemeClr>
          </a:solidFill>
          <a:scene3d>
            <a:camera prst="orthographicFront"/>
            <a:lightRig rig="threePt" dir="t">
              <a:rot lat="0" lon="0" rev="1200000"/>
            </a:lightRig>
          </a:scene3d>
          <a:sp3d prstMaterial="dkEdge">
            <a:bevelT w="25400" h="25400" prst="convex"/>
            <a:bevelB w="25400" h="25400" prst="convex"/>
          </a:sp3d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spPr>
          <a:solidFill>
            <a:schemeClr val="accent2"/>
          </a:solidFill>
          <a:scene3d>
            <a:camera prst="orthographicFront"/>
            <a:lightRig rig="threePt" dir="t">
              <a:rot lat="0" lon="0" rev="1200000"/>
            </a:lightRig>
          </a:scene3d>
          <a:sp3d>
            <a:bevelT w="25400" h="25400" prst="convex"/>
            <a:bevelB w="25400" h="25400" prst="convex"/>
          </a:sp3d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  <c:spPr>
          <a:solidFill>
            <a:srgbClr val="C00000"/>
          </a:solidFill>
        </c:spPr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1"/>
          <c:showBubbleSize val="0"/>
          <c:separator>
</c:separator>
        </c:dLbl>
      </c:pivotFmt>
      <c:pivotFmt>
        <c:idx val="18"/>
        <c:spPr>
          <a:solidFill>
            <a:schemeClr val="bg1">
              <a:lumMod val="75000"/>
            </a:schemeClr>
          </a:solidFill>
        </c:spPr>
      </c:pivotFmt>
      <c:pivotFmt>
        <c:idx val="19"/>
        <c:spPr>
          <a:solidFill>
            <a:srgbClr val="C00000"/>
          </a:solidFill>
        </c:spPr>
      </c:pivotFmt>
    </c:pivotFmts>
    <c:plotArea>
      <c:layout>
        <c:manualLayout>
          <c:layoutTarget val="inner"/>
          <c:xMode val="edge"/>
          <c:yMode val="edge"/>
          <c:x val="8.4931303587051768E-2"/>
          <c:y val="0"/>
          <c:w val="0.44958600174978275"/>
          <c:h val="0.96893593322830907"/>
        </c:manualLayout>
      </c:layout>
      <c:pieChart>
        <c:varyColors val="0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92D050"/>
            </a:solidFill>
          </c:spPr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C00000"/>
              </a:solidFill>
            </c:spPr>
          </c:dPt>
          <c:dLbls>
            <c:txPr>
              <a:bodyPr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8</c:v>
                </c:pt>
                <c:pt idx="1">
                  <c:v>11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0"/>
      </c:pieChart>
      <c:spPr>
        <a:noFill/>
        <a:ln>
          <a:noFill/>
        </a:ln>
        <a:scene3d>
          <a:camera prst="orthographicFront"/>
          <a:lightRig rig="threePt" dir="t"/>
        </a:scene3d>
      </c:spPr>
    </c:plotArea>
    <c:legend>
      <c:legendPos val="t"/>
      <c:layout>
        <c:manualLayout>
          <c:xMode val="edge"/>
          <c:yMode val="edge"/>
          <c:x val="0.48242080205090826"/>
          <c:y val="8.1824045508822274E-2"/>
          <c:w val="0.2655226236255353"/>
          <c:h val="0.34047868010901938"/>
        </c:manualLayout>
      </c:layout>
      <c:overlay val="0"/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zero"/>
    <c:showDLblsOverMax val="0"/>
  </c:chart>
  <c:spPr>
    <a:ln>
      <a:noFill/>
    </a:ln>
    <a:effectLst/>
  </c:spPr>
  <c:externalData r:id="rId1">
    <c:autoUpdate val="0"/>
  </c:externalData>
  <c:extLst>
    <c:ext xmlns:c14="http://schemas.microsoft.com/office/drawing/2007/8/2/chart" uri="{781A3756-C4B2-4CAC-9D66-4F8BD8637D16}">
      <c14:pivotOptions>
        <c14:dropZoneCategories val="1"/>
        <c14:dropZoneSeries val="1"/>
      </c14:pivotOptions>
    </c:ext>
  </c:extLst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Лист1!$A$6:$A$41</c:f>
              <c:multiLvlStrCache>
                <c:ptCount val="33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  <c:pt idx="6">
                    <c:v>Брасовский </c:v>
                  </c:pt>
                  <c:pt idx="7">
                    <c:v>Брянский </c:v>
                  </c:pt>
                  <c:pt idx="8">
                    <c:v>Выгоничский </c:v>
                  </c:pt>
                  <c:pt idx="9">
                    <c:v>Гордеевский </c:v>
                  </c:pt>
                  <c:pt idx="10">
                    <c:v>Дубровский </c:v>
                  </c:pt>
                  <c:pt idx="11">
                    <c:v>Дятьковский </c:v>
                  </c:pt>
                  <c:pt idx="12">
                    <c:v>Жирятинский </c:v>
                  </c:pt>
                  <c:pt idx="13">
                    <c:v>Жуковский </c:v>
                  </c:pt>
                  <c:pt idx="14">
                    <c:v>Злынковский </c:v>
                  </c:pt>
                  <c:pt idx="15">
                    <c:v>Карачевский </c:v>
                  </c:pt>
                  <c:pt idx="16">
                    <c:v>Клетнянский </c:v>
                  </c:pt>
                  <c:pt idx="17">
                    <c:v>Климовский </c:v>
                  </c:pt>
                  <c:pt idx="18">
                    <c:v>Клинцовский </c:v>
                  </c:pt>
                  <c:pt idx="19">
                    <c:v>Комаричский </c:v>
                  </c:pt>
                  <c:pt idx="20">
                    <c:v>Красногорский </c:v>
                  </c:pt>
                  <c:pt idx="21">
                    <c:v>Мглинский </c:v>
                  </c:pt>
                  <c:pt idx="22">
                    <c:v>Навлинский </c:v>
                  </c:pt>
                  <c:pt idx="23">
                    <c:v>Новозыбковский </c:v>
                  </c:pt>
                  <c:pt idx="24">
                    <c:v>Погарский </c:v>
                  </c:pt>
                  <c:pt idx="25">
                    <c:v>Почепский </c:v>
                  </c:pt>
                  <c:pt idx="26">
                    <c:v>Рогнединский </c:v>
                  </c:pt>
                  <c:pt idx="27">
                    <c:v>Севский </c:v>
                  </c:pt>
                  <c:pt idx="28">
                    <c:v>Стародубский </c:v>
                  </c:pt>
                  <c:pt idx="29">
                    <c:v>Суземский </c:v>
                  </c:pt>
                  <c:pt idx="30">
                    <c:v>Суражский </c:v>
                  </c:pt>
                  <c:pt idx="31">
                    <c:v>Трубчевский </c:v>
                  </c:pt>
                  <c:pt idx="32">
                    <c:v>Унечский </c:v>
                  </c:pt>
                </c:lvl>
                <c:lvl>
                  <c:pt idx="0">
                    <c:v>Городские округа</c:v>
                  </c:pt>
                  <c:pt idx="6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Лист1!$B$6:$B$41</c:f>
              <c:numCache>
                <c:formatCode>0.00</c:formatCode>
                <c:ptCount val="33"/>
                <c:pt idx="0">
                  <c:v>49.2</c:v>
                </c:pt>
                <c:pt idx="1">
                  <c:v>86</c:v>
                </c:pt>
                <c:pt idx="2">
                  <c:v>100</c:v>
                </c:pt>
                <c:pt idx="3">
                  <c:v>91</c:v>
                </c:pt>
                <c:pt idx="4">
                  <c:v>100</c:v>
                </c:pt>
                <c:pt idx="5">
                  <c:v>25.5</c:v>
                </c:pt>
                <c:pt idx="6">
                  <c:v>28.7</c:v>
                </c:pt>
                <c:pt idx="7">
                  <c:v>100</c:v>
                </c:pt>
                <c:pt idx="8">
                  <c:v>27</c:v>
                </c:pt>
                <c:pt idx="9">
                  <c:v>94.2</c:v>
                </c:pt>
                <c:pt idx="10">
                  <c:v>68</c:v>
                </c:pt>
                <c:pt idx="11">
                  <c:v>78.59</c:v>
                </c:pt>
                <c:pt idx="12">
                  <c:v>42.1</c:v>
                </c:pt>
                <c:pt idx="13">
                  <c:v>25</c:v>
                </c:pt>
                <c:pt idx="14">
                  <c:v>65</c:v>
                </c:pt>
                <c:pt idx="15">
                  <c:v>68</c:v>
                </c:pt>
                <c:pt idx="16">
                  <c:v>58.7</c:v>
                </c:pt>
                <c:pt idx="17">
                  <c:v>99.1</c:v>
                </c:pt>
                <c:pt idx="18">
                  <c:v>59.2</c:v>
                </c:pt>
                <c:pt idx="19">
                  <c:v>86.7</c:v>
                </c:pt>
                <c:pt idx="20">
                  <c:v>45</c:v>
                </c:pt>
                <c:pt idx="21">
                  <c:v>96.2</c:v>
                </c:pt>
                <c:pt idx="22">
                  <c:v>70</c:v>
                </c:pt>
                <c:pt idx="23">
                  <c:v>51</c:v>
                </c:pt>
                <c:pt idx="24">
                  <c:v>100</c:v>
                </c:pt>
                <c:pt idx="25">
                  <c:v>15.5</c:v>
                </c:pt>
                <c:pt idx="26">
                  <c:v>96</c:v>
                </c:pt>
                <c:pt idx="27">
                  <c:v>48.7</c:v>
                </c:pt>
                <c:pt idx="28">
                  <c:v>37.6</c:v>
                </c:pt>
                <c:pt idx="29">
                  <c:v>100</c:v>
                </c:pt>
                <c:pt idx="30">
                  <c:v>48.9</c:v>
                </c:pt>
                <c:pt idx="31">
                  <c:v>23.4</c:v>
                </c:pt>
                <c:pt idx="32">
                  <c:v>94.4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Лист1!$A$6:$A$41</c:f>
              <c:multiLvlStrCache>
                <c:ptCount val="33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  <c:pt idx="6">
                    <c:v>Брасовский </c:v>
                  </c:pt>
                  <c:pt idx="7">
                    <c:v>Брянский </c:v>
                  </c:pt>
                  <c:pt idx="8">
                    <c:v>Выгоничский </c:v>
                  </c:pt>
                  <c:pt idx="9">
                    <c:v>Гордеевский </c:v>
                  </c:pt>
                  <c:pt idx="10">
                    <c:v>Дубровский </c:v>
                  </c:pt>
                  <c:pt idx="11">
                    <c:v>Дятьковский </c:v>
                  </c:pt>
                  <c:pt idx="12">
                    <c:v>Жирятинский </c:v>
                  </c:pt>
                  <c:pt idx="13">
                    <c:v>Жуковский </c:v>
                  </c:pt>
                  <c:pt idx="14">
                    <c:v>Злынковский </c:v>
                  </c:pt>
                  <c:pt idx="15">
                    <c:v>Карачевский </c:v>
                  </c:pt>
                  <c:pt idx="16">
                    <c:v>Клетнянский </c:v>
                  </c:pt>
                  <c:pt idx="17">
                    <c:v>Климовский </c:v>
                  </c:pt>
                  <c:pt idx="18">
                    <c:v>Клинцовский </c:v>
                  </c:pt>
                  <c:pt idx="19">
                    <c:v>Комаричский </c:v>
                  </c:pt>
                  <c:pt idx="20">
                    <c:v>Красногорский </c:v>
                  </c:pt>
                  <c:pt idx="21">
                    <c:v>Мглинский </c:v>
                  </c:pt>
                  <c:pt idx="22">
                    <c:v>Навлинский </c:v>
                  </c:pt>
                  <c:pt idx="23">
                    <c:v>Новозыбковский </c:v>
                  </c:pt>
                  <c:pt idx="24">
                    <c:v>Погарский </c:v>
                  </c:pt>
                  <c:pt idx="25">
                    <c:v>Почепский </c:v>
                  </c:pt>
                  <c:pt idx="26">
                    <c:v>Рогнединский </c:v>
                  </c:pt>
                  <c:pt idx="27">
                    <c:v>Севский </c:v>
                  </c:pt>
                  <c:pt idx="28">
                    <c:v>Стародубский </c:v>
                  </c:pt>
                  <c:pt idx="29">
                    <c:v>Суземский </c:v>
                  </c:pt>
                  <c:pt idx="30">
                    <c:v>Суражский </c:v>
                  </c:pt>
                  <c:pt idx="31">
                    <c:v>Трубчевский </c:v>
                  </c:pt>
                  <c:pt idx="32">
                    <c:v>Унечский </c:v>
                  </c:pt>
                </c:lvl>
                <c:lvl>
                  <c:pt idx="0">
                    <c:v>Городские округа</c:v>
                  </c:pt>
                  <c:pt idx="6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Лист1!$C$6:$C$41</c:f>
              <c:numCache>
                <c:formatCode>0.00</c:formatCode>
                <c:ptCount val="33"/>
                <c:pt idx="0">
                  <c:v>90</c:v>
                </c:pt>
                <c:pt idx="1">
                  <c:v>89</c:v>
                </c:pt>
                <c:pt idx="2">
                  <c:v>100</c:v>
                </c:pt>
                <c:pt idx="3">
                  <c:v>96</c:v>
                </c:pt>
                <c:pt idx="4">
                  <c:v>100</c:v>
                </c:pt>
                <c:pt idx="5">
                  <c:v>39.200000000000003</c:v>
                </c:pt>
                <c:pt idx="6">
                  <c:v>29.3</c:v>
                </c:pt>
                <c:pt idx="7">
                  <c:v>100</c:v>
                </c:pt>
                <c:pt idx="8">
                  <c:v>29.1</c:v>
                </c:pt>
                <c:pt idx="9">
                  <c:v>95.5</c:v>
                </c:pt>
                <c:pt idx="10">
                  <c:v>71</c:v>
                </c:pt>
                <c:pt idx="11">
                  <c:v>80.86</c:v>
                </c:pt>
                <c:pt idx="12">
                  <c:v>42.1</c:v>
                </c:pt>
                <c:pt idx="13">
                  <c:v>27.5</c:v>
                </c:pt>
                <c:pt idx="14">
                  <c:v>65</c:v>
                </c:pt>
                <c:pt idx="15">
                  <c:v>69</c:v>
                </c:pt>
                <c:pt idx="16">
                  <c:v>64.400000000000006</c:v>
                </c:pt>
                <c:pt idx="17">
                  <c:v>99</c:v>
                </c:pt>
                <c:pt idx="18">
                  <c:v>59.2</c:v>
                </c:pt>
                <c:pt idx="19">
                  <c:v>87</c:v>
                </c:pt>
                <c:pt idx="20">
                  <c:v>75</c:v>
                </c:pt>
                <c:pt idx="21">
                  <c:v>97</c:v>
                </c:pt>
                <c:pt idx="22">
                  <c:v>72</c:v>
                </c:pt>
                <c:pt idx="23">
                  <c:v>52</c:v>
                </c:pt>
                <c:pt idx="24">
                  <c:v>100</c:v>
                </c:pt>
                <c:pt idx="25">
                  <c:v>15.5</c:v>
                </c:pt>
                <c:pt idx="26">
                  <c:v>98</c:v>
                </c:pt>
                <c:pt idx="27">
                  <c:v>57.2</c:v>
                </c:pt>
                <c:pt idx="28">
                  <c:v>64.900000000000006</c:v>
                </c:pt>
                <c:pt idx="29">
                  <c:v>100</c:v>
                </c:pt>
                <c:pt idx="30">
                  <c:v>57.8</c:v>
                </c:pt>
                <c:pt idx="31">
                  <c:v>27.2</c:v>
                </c:pt>
                <c:pt idx="32">
                  <c:v>94.4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Лист1!$A$6:$A$41</c:f>
              <c:multiLvlStrCache>
                <c:ptCount val="33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  <c:pt idx="6">
                    <c:v>Брасовский </c:v>
                  </c:pt>
                  <c:pt idx="7">
                    <c:v>Брянский </c:v>
                  </c:pt>
                  <c:pt idx="8">
                    <c:v>Выгоничский </c:v>
                  </c:pt>
                  <c:pt idx="9">
                    <c:v>Гордеевский </c:v>
                  </c:pt>
                  <c:pt idx="10">
                    <c:v>Дубровский </c:v>
                  </c:pt>
                  <c:pt idx="11">
                    <c:v>Дятьковский </c:v>
                  </c:pt>
                  <c:pt idx="12">
                    <c:v>Жирятинский </c:v>
                  </c:pt>
                  <c:pt idx="13">
                    <c:v>Жуковский </c:v>
                  </c:pt>
                  <c:pt idx="14">
                    <c:v>Злынковский </c:v>
                  </c:pt>
                  <c:pt idx="15">
                    <c:v>Карачевский </c:v>
                  </c:pt>
                  <c:pt idx="16">
                    <c:v>Клетнянский </c:v>
                  </c:pt>
                  <c:pt idx="17">
                    <c:v>Климовский </c:v>
                  </c:pt>
                  <c:pt idx="18">
                    <c:v>Клинцовский </c:v>
                  </c:pt>
                  <c:pt idx="19">
                    <c:v>Комаричский </c:v>
                  </c:pt>
                  <c:pt idx="20">
                    <c:v>Красногорский </c:v>
                  </c:pt>
                  <c:pt idx="21">
                    <c:v>Мглинский </c:v>
                  </c:pt>
                  <c:pt idx="22">
                    <c:v>Навлинский </c:v>
                  </c:pt>
                  <c:pt idx="23">
                    <c:v>Новозыбковский </c:v>
                  </c:pt>
                  <c:pt idx="24">
                    <c:v>Погарский </c:v>
                  </c:pt>
                  <c:pt idx="25">
                    <c:v>Почепский </c:v>
                  </c:pt>
                  <c:pt idx="26">
                    <c:v>Рогнединский </c:v>
                  </c:pt>
                  <c:pt idx="27">
                    <c:v>Севский </c:v>
                  </c:pt>
                  <c:pt idx="28">
                    <c:v>Стародубский </c:v>
                  </c:pt>
                  <c:pt idx="29">
                    <c:v>Суземский </c:v>
                  </c:pt>
                  <c:pt idx="30">
                    <c:v>Суражский </c:v>
                  </c:pt>
                  <c:pt idx="31">
                    <c:v>Трубчевский </c:v>
                  </c:pt>
                  <c:pt idx="32">
                    <c:v>Унечский </c:v>
                  </c:pt>
                </c:lvl>
                <c:lvl>
                  <c:pt idx="0">
                    <c:v>Городские округа</c:v>
                  </c:pt>
                  <c:pt idx="6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Лист1!$D$6:$D$41</c:f>
              <c:numCache>
                <c:formatCode>0.00</c:formatCode>
                <c:ptCount val="33"/>
                <c:pt idx="0">
                  <c:v>90.6</c:v>
                </c:pt>
                <c:pt idx="1">
                  <c:v>89</c:v>
                </c:pt>
                <c:pt idx="2">
                  <c:v>100</c:v>
                </c:pt>
                <c:pt idx="3">
                  <c:v>98.8</c:v>
                </c:pt>
                <c:pt idx="4">
                  <c:v>100</c:v>
                </c:pt>
                <c:pt idx="5">
                  <c:v>58.2</c:v>
                </c:pt>
                <c:pt idx="6">
                  <c:v>30.6</c:v>
                </c:pt>
                <c:pt idx="7">
                  <c:v>100</c:v>
                </c:pt>
                <c:pt idx="8">
                  <c:v>31.8</c:v>
                </c:pt>
                <c:pt idx="9">
                  <c:v>96.2</c:v>
                </c:pt>
                <c:pt idx="10">
                  <c:v>73</c:v>
                </c:pt>
                <c:pt idx="11">
                  <c:v>82</c:v>
                </c:pt>
                <c:pt idx="12">
                  <c:v>42.1</c:v>
                </c:pt>
                <c:pt idx="13">
                  <c:v>27.5</c:v>
                </c:pt>
                <c:pt idx="14">
                  <c:v>67</c:v>
                </c:pt>
                <c:pt idx="15">
                  <c:v>70</c:v>
                </c:pt>
                <c:pt idx="16">
                  <c:v>64.400000000000006</c:v>
                </c:pt>
                <c:pt idx="17">
                  <c:v>99</c:v>
                </c:pt>
                <c:pt idx="18">
                  <c:v>59.2</c:v>
                </c:pt>
                <c:pt idx="19">
                  <c:v>88.1</c:v>
                </c:pt>
                <c:pt idx="20">
                  <c:v>75</c:v>
                </c:pt>
                <c:pt idx="21">
                  <c:v>97.8</c:v>
                </c:pt>
                <c:pt idx="22">
                  <c:v>72</c:v>
                </c:pt>
                <c:pt idx="23">
                  <c:v>52</c:v>
                </c:pt>
                <c:pt idx="24">
                  <c:v>100</c:v>
                </c:pt>
                <c:pt idx="25">
                  <c:v>15.5</c:v>
                </c:pt>
                <c:pt idx="26">
                  <c:v>98</c:v>
                </c:pt>
                <c:pt idx="27">
                  <c:v>60.5</c:v>
                </c:pt>
                <c:pt idx="28">
                  <c:v>89.7</c:v>
                </c:pt>
                <c:pt idx="29">
                  <c:v>100</c:v>
                </c:pt>
                <c:pt idx="30">
                  <c:v>57.8</c:v>
                </c:pt>
                <c:pt idx="31">
                  <c:v>33.800000000000004</c:v>
                </c:pt>
                <c:pt idx="32">
                  <c:v>94.4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7525760"/>
        <c:axId val="167556224"/>
      </c:barChart>
      <c:catAx>
        <c:axId val="16752576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67556224"/>
        <c:crosses val="autoZero"/>
        <c:auto val="1"/>
        <c:lblAlgn val="ctr"/>
        <c:lblOffset val="100"/>
        <c:noMultiLvlLbl val="0"/>
      </c:catAx>
      <c:valAx>
        <c:axId val="16755622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752576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28.9</c:v>
                </c:pt>
                <c:pt idx="1">
                  <c:v>24.2</c:v>
                </c:pt>
                <c:pt idx="2">
                  <c:v>27.2</c:v>
                </c:pt>
                <c:pt idx="3">
                  <c:v>27.5</c:v>
                </c:pt>
                <c:pt idx="4">
                  <c:v>33.800000000000004</c:v>
                </c:pt>
                <c:pt idx="5">
                  <c:v>28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37.6</c:v>
                </c:pt>
                <c:pt idx="1">
                  <c:v>25.7</c:v>
                </c:pt>
                <c:pt idx="2">
                  <c:v>28</c:v>
                </c:pt>
                <c:pt idx="3">
                  <c:v>27</c:v>
                </c:pt>
                <c:pt idx="4">
                  <c:v>34.6</c:v>
                </c:pt>
                <c:pt idx="5">
                  <c:v>27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38.300000000000004</c:v>
                </c:pt>
                <c:pt idx="1">
                  <c:v>26.7</c:v>
                </c:pt>
                <c:pt idx="2">
                  <c:v>28.4</c:v>
                </c:pt>
                <c:pt idx="3">
                  <c:v>27</c:v>
                </c:pt>
                <c:pt idx="4">
                  <c:v>35.700000000000003</c:v>
                </c:pt>
                <c:pt idx="5">
                  <c:v>28.2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35192832"/>
        <c:axId val="35194368"/>
      </c:barChart>
      <c:catAx>
        <c:axId val="35192832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35194368"/>
        <c:crosses val="autoZero"/>
        <c:auto val="1"/>
        <c:lblAlgn val="ctr"/>
        <c:lblOffset val="100"/>
        <c:noMultiLvlLbl val="0"/>
      </c:catAx>
      <c:valAx>
        <c:axId val="3519436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35192832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"/>
          <c:w val="0.7533799607427295"/>
          <c:h val="4.45974127447908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15</c:v>
                </c:pt>
                <c:pt idx="1">
                  <c:v>18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67363712"/>
        <c:axId val="167349632"/>
        <c:axId val="0"/>
      </c:bar3DChart>
      <c:valAx>
        <c:axId val="167349632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7363712"/>
        <c:crosses val="autoZero"/>
        <c:crossBetween val="between"/>
      </c:valAx>
      <c:catAx>
        <c:axId val="167363712"/>
        <c:scaling>
          <c:orientation val="minMax"/>
        </c:scaling>
        <c:delete val="0"/>
        <c:axPos val="b"/>
        <c:majorTickMark val="none"/>
        <c:minorTickMark val="none"/>
        <c:tickLblPos val="none"/>
        <c:crossAx val="167349632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3.3</c:v>
                </c:pt>
                <c:pt idx="1">
                  <c:v>7.3</c:v>
                </c:pt>
                <c:pt idx="2">
                  <c:v>11.8</c:v>
                </c:pt>
                <c:pt idx="3">
                  <c:v>8.3000000000000007</c:v>
                </c:pt>
                <c:pt idx="4">
                  <c:v>18.86</c:v>
                </c:pt>
                <c:pt idx="5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1.6</c:v>
                </c:pt>
                <c:pt idx="1">
                  <c:v>5.6</c:v>
                </c:pt>
                <c:pt idx="2">
                  <c:v>9.3000000000000007</c:v>
                </c:pt>
                <c:pt idx="3">
                  <c:v>3</c:v>
                </c:pt>
                <c:pt idx="4">
                  <c:v>20.22</c:v>
                </c:pt>
                <c:pt idx="5">
                  <c:v>2.2999999999999998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2.5</c:v>
                </c:pt>
                <c:pt idx="1">
                  <c:v>5.5</c:v>
                </c:pt>
                <c:pt idx="2">
                  <c:v>8.2000000000000011</c:v>
                </c:pt>
                <c:pt idx="3">
                  <c:v>2.2000000000000002</c:v>
                </c:pt>
                <c:pt idx="4">
                  <c:v>9.5</c:v>
                </c:pt>
                <c:pt idx="5">
                  <c:v>3.4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7967360"/>
        <c:axId val="167969152"/>
      </c:barChart>
      <c:catAx>
        <c:axId val="16796736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67969152"/>
        <c:crosses val="autoZero"/>
        <c:auto val="1"/>
        <c:lblAlgn val="ctr"/>
        <c:lblOffset val="100"/>
        <c:noMultiLvlLbl val="0"/>
      </c:catAx>
      <c:valAx>
        <c:axId val="167969152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796736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389"/>
          <c:w val="0.7533799607427295"/>
          <c:h val="4.459741274479083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16</c:v>
                </c:pt>
                <c:pt idx="1">
                  <c:v>2</c:v>
                </c:pt>
                <c:pt idx="2">
                  <c:v>15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68257408"/>
        <c:axId val="168255872"/>
        <c:axId val="0"/>
      </c:bar3DChart>
      <c:valAx>
        <c:axId val="168255872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257408"/>
        <c:crosses val="autoZero"/>
        <c:crossBetween val="between"/>
      </c:valAx>
      <c:catAx>
        <c:axId val="168257408"/>
        <c:scaling>
          <c:orientation val="minMax"/>
        </c:scaling>
        <c:delete val="0"/>
        <c:axPos val="b"/>
        <c:majorTickMark val="none"/>
        <c:minorTickMark val="none"/>
        <c:tickLblPos val="none"/>
        <c:crossAx val="168255872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5.2</c:v>
                </c:pt>
                <c:pt idx="1">
                  <c:v>12</c:v>
                </c:pt>
                <c:pt idx="2">
                  <c:v>10</c:v>
                </c:pt>
                <c:pt idx="3">
                  <c:v>45</c:v>
                </c:pt>
                <c:pt idx="4">
                  <c:v>12.8</c:v>
                </c:pt>
                <c:pt idx="5">
                  <c:v>9.82</c:v>
                </c:pt>
                <c:pt idx="6">
                  <c:v>19.8</c:v>
                </c:pt>
                <c:pt idx="7">
                  <c:v>4.5999999999999996</c:v>
                </c:pt>
                <c:pt idx="8">
                  <c:v>30</c:v>
                </c:pt>
                <c:pt idx="9">
                  <c:v>7.6</c:v>
                </c:pt>
                <c:pt idx="10">
                  <c:v>8.8000000000000007</c:v>
                </c:pt>
                <c:pt idx="11">
                  <c:v>25.14</c:v>
                </c:pt>
                <c:pt idx="12">
                  <c:v>24.2</c:v>
                </c:pt>
                <c:pt idx="13">
                  <c:v>36.4</c:v>
                </c:pt>
                <c:pt idx="14">
                  <c:v>23.8</c:v>
                </c:pt>
                <c:pt idx="15">
                  <c:v>21.2</c:v>
                </c:pt>
                <c:pt idx="16">
                  <c:v>14.9</c:v>
                </c:pt>
                <c:pt idx="17">
                  <c:v>76</c:v>
                </c:pt>
                <c:pt idx="18">
                  <c:v>0.2</c:v>
                </c:pt>
                <c:pt idx="19">
                  <c:v>17.5</c:v>
                </c:pt>
                <c:pt idx="20">
                  <c:v>12.6</c:v>
                </c:pt>
                <c:pt idx="21">
                  <c:v>14.7</c:v>
                </c:pt>
                <c:pt idx="22">
                  <c:v>39</c:v>
                </c:pt>
                <c:pt idx="23">
                  <c:v>35.200000000000003</c:v>
                </c:pt>
                <c:pt idx="24">
                  <c:v>5.8</c:v>
                </c:pt>
                <c:pt idx="25">
                  <c:v>16.5</c:v>
                </c:pt>
                <c:pt idx="26">
                  <c:v>5.5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9.1</c:v>
                </c:pt>
                <c:pt idx="1">
                  <c:v>13</c:v>
                </c:pt>
                <c:pt idx="2">
                  <c:v>5.0999999999999996</c:v>
                </c:pt>
                <c:pt idx="3">
                  <c:v>79.599999999999994</c:v>
                </c:pt>
                <c:pt idx="4">
                  <c:v>9.9</c:v>
                </c:pt>
                <c:pt idx="5">
                  <c:v>9.8000000000000007</c:v>
                </c:pt>
                <c:pt idx="6">
                  <c:v>17.2</c:v>
                </c:pt>
                <c:pt idx="7">
                  <c:v>4.4000000000000004</c:v>
                </c:pt>
                <c:pt idx="8">
                  <c:v>29</c:v>
                </c:pt>
                <c:pt idx="9">
                  <c:v>5.5</c:v>
                </c:pt>
                <c:pt idx="10">
                  <c:v>3.8</c:v>
                </c:pt>
                <c:pt idx="11">
                  <c:v>19.3</c:v>
                </c:pt>
                <c:pt idx="12">
                  <c:v>44.8</c:v>
                </c:pt>
                <c:pt idx="13">
                  <c:v>20</c:v>
                </c:pt>
                <c:pt idx="14">
                  <c:v>31.1</c:v>
                </c:pt>
                <c:pt idx="15">
                  <c:v>12</c:v>
                </c:pt>
                <c:pt idx="16">
                  <c:v>6.9</c:v>
                </c:pt>
                <c:pt idx="17">
                  <c:v>63</c:v>
                </c:pt>
                <c:pt idx="18">
                  <c:v>0.1</c:v>
                </c:pt>
                <c:pt idx="19">
                  <c:v>7</c:v>
                </c:pt>
                <c:pt idx="20">
                  <c:v>13.8</c:v>
                </c:pt>
                <c:pt idx="21">
                  <c:v>12.6</c:v>
                </c:pt>
                <c:pt idx="22">
                  <c:v>12.6</c:v>
                </c:pt>
                <c:pt idx="23">
                  <c:v>38.1</c:v>
                </c:pt>
                <c:pt idx="24">
                  <c:v>2</c:v>
                </c:pt>
                <c:pt idx="25">
                  <c:v>18.8</c:v>
                </c:pt>
                <c:pt idx="26">
                  <c:v>1.9000000000000001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9.7000000000000011</c:v>
                </c:pt>
                <c:pt idx="1">
                  <c:v>8</c:v>
                </c:pt>
                <c:pt idx="2">
                  <c:v>3.3</c:v>
                </c:pt>
                <c:pt idx="3">
                  <c:v>84.8</c:v>
                </c:pt>
                <c:pt idx="4">
                  <c:v>11.6</c:v>
                </c:pt>
                <c:pt idx="5">
                  <c:v>10.120000000000001</c:v>
                </c:pt>
                <c:pt idx="6">
                  <c:v>35.700000000000003</c:v>
                </c:pt>
                <c:pt idx="7">
                  <c:v>7.9</c:v>
                </c:pt>
                <c:pt idx="8">
                  <c:v>28</c:v>
                </c:pt>
                <c:pt idx="9">
                  <c:v>5</c:v>
                </c:pt>
                <c:pt idx="10">
                  <c:v>6.1</c:v>
                </c:pt>
                <c:pt idx="11">
                  <c:v>22</c:v>
                </c:pt>
                <c:pt idx="12">
                  <c:v>38.1</c:v>
                </c:pt>
                <c:pt idx="13">
                  <c:v>35.9</c:v>
                </c:pt>
                <c:pt idx="14">
                  <c:v>19.850000000000001</c:v>
                </c:pt>
                <c:pt idx="15">
                  <c:v>9.4</c:v>
                </c:pt>
                <c:pt idx="16">
                  <c:v>6.3</c:v>
                </c:pt>
                <c:pt idx="17">
                  <c:v>82</c:v>
                </c:pt>
                <c:pt idx="18">
                  <c:v>0.1</c:v>
                </c:pt>
                <c:pt idx="19">
                  <c:v>8</c:v>
                </c:pt>
                <c:pt idx="20">
                  <c:v>14</c:v>
                </c:pt>
                <c:pt idx="21">
                  <c:v>2.7</c:v>
                </c:pt>
                <c:pt idx="22">
                  <c:v>12.6</c:v>
                </c:pt>
                <c:pt idx="23">
                  <c:v>40.300000000000004</c:v>
                </c:pt>
                <c:pt idx="24">
                  <c:v>3.55</c:v>
                </c:pt>
                <c:pt idx="25">
                  <c:v>15</c:v>
                </c:pt>
                <c:pt idx="26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68117376"/>
        <c:axId val="168195584"/>
      </c:barChart>
      <c:catAx>
        <c:axId val="168117376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68195584"/>
        <c:crosses val="autoZero"/>
        <c:auto val="1"/>
        <c:lblAlgn val="ctr"/>
        <c:lblOffset val="100"/>
        <c:noMultiLvlLbl val="0"/>
      </c:catAx>
      <c:valAx>
        <c:axId val="16819558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68117376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206577095459789"/>
          <c:w val="0.7533799607427295"/>
          <c:h val="3.7934229045402376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71169280"/>
        <c:axId val="171167744"/>
        <c:axId val="0"/>
      </c:bar3DChart>
      <c:valAx>
        <c:axId val="171167744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1169280"/>
        <c:crosses val="autoZero"/>
        <c:crossBetween val="between"/>
      </c:valAx>
      <c:catAx>
        <c:axId val="171169280"/>
        <c:scaling>
          <c:orientation val="minMax"/>
        </c:scaling>
        <c:delete val="0"/>
        <c:axPos val="b"/>
        <c:majorTickMark val="none"/>
        <c:minorTickMark val="none"/>
        <c:tickLblPos val="none"/>
        <c:crossAx val="171167744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73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27</c:v>
                </c:pt>
                <c:pt idx="1">
                  <c:v>0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71687936"/>
        <c:axId val="171682048"/>
        <c:axId val="0"/>
      </c:bar3DChart>
      <c:valAx>
        <c:axId val="171682048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1687936"/>
        <c:crosses val="autoZero"/>
        <c:crossBetween val="between"/>
      </c:valAx>
      <c:catAx>
        <c:axId val="171687936"/>
        <c:scaling>
          <c:orientation val="minMax"/>
        </c:scaling>
        <c:delete val="0"/>
        <c:axPos val="b"/>
        <c:majorTickMark val="none"/>
        <c:minorTickMark val="none"/>
        <c:tickLblPos val="none"/>
        <c:crossAx val="171682048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6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13.4</c:v>
                </c:pt>
                <c:pt idx="1">
                  <c:v>23.6</c:v>
                </c:pt>
                <c:pt idx="2">
                  <c:v>11.4</c:v>
                </c:pt>
                <c:pt idx="3">
                  <c:v>7.2</c:v>
                </c:pt>
                <c:pt idx="4">
                  <c:v>20.7</c:v>
                </c:pt>
                <c:pt idx="5">
                  <c:v>28.5</c:v>
                </c:pt>
                <c:pt idx="6">
                  <c:v>10.200000000000001</c:v>
                </c:pt>
                <c:pt idx="7">
                  <c:v>30.7</c:v>
                </c:pt>
                <c:pt idx="8">
                  <c:v>12.3</c:v>
                </c:pt>
                <c:pt idx="9">
                  <c:v>25.8</c:v>
                </c:pt>
                <c:pt idx="10">
                  <c:v>12.2</c:v>
                </c:pt>
                <c:pt idx="11">
                  <c:v>18.100000000000001</c:v>
                </c:pt>
                <c:pt idx="12">
                  <c:v>12.2</c:v>
                </c:pt>
                <c:pt idx="13">
                  <c:v>16</c:v>
                </c:pt>
                <c:pt idx="14">
                  <c:v>15.2</c:v>
                </c:pt>
                <c:pt idx="15">
                  <c:v>11.4</c:v>
                </c:pt>
                <c:pt idx="16">
                  <c:v>24</c:v>
                </c:pt>
                <c:pt idx="17">
                  <c:v>6.2</c:v>
                </c:pt>
                <c:pt idx="18">
                  <c:v>16.8</c:v>
                </c:pt>
                <c:pt idx="19">
                  <c:v>23.3</c:v>
                </c:pt>
                <c:pt idx="20">
                  <c:v>11</c:v>
                </c:pt>
                <c:pt idx="21">
                  <c:v>15.3</c:v>
                </c:pt>
                <c:pt idx="22">
                  <c:v>11.1</c:v>
                </c:pt>
                <c:pt idx="23">
                  <c:v>19.899999999999999</c:v>
                </c:pt>
                <c:pt idx="24">
                  <c:v>15.1</c:v>
                </c:pt>
                <c:pt idx="25">
                  <c:v>24.2</c:v>
                </c:pt>
                <c:pt idx="26">
                  <c:v>31.9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9.5</c:v>
                </c:pt>
                <c:pt idx="1">
                  <c:v>13.9</c:v>
                </c:pt>
                <c:pt idx="2">
                  <c:v>18.2</c:v>
                </c:pt>
                <c:pt idx="3">
                  <c:v>7.2</c:v>
                </c:pt>
                <c:pt idx="4">
                  <c:v>15</c:v>
                </c:pt>
                <c:pt idx="5">
                  <c:v>18.3</c:v>
                </c:pt>
                <c:pt idx="6">
                  <c:v>15.6</c:v>
                </c:pt>
                <c:pt idx="7">
                  <c:v>21.1</c:v>
                </c:pt>
                <c:pt idx="8">
                  <c:v>7</c:v>
                </c:pt>
                <c:pt idx="9">
                  <c:v>15</c:v>
                </c:pt>
                <c:pt idx="10">
                  <c:v>10.9</c:v>
                </c:pt>
                <c:pt idx="11">
                  <c:v>18.2</c:v>
                </c:pt>
                <c:pt idx="12">
                  <c:v>16.2</c:v>
                </c:pt>
                <c:pt idx="13">
                  <c:v>11.6</c:v>
                </c:pt>
                <c:pt idx="14">
                  <c:v>9.4</c:v>
                </c:pt>
                <c:pt idx="15">
                  <c:v>10.9</c:v>
                </c:pt>
                <c:pt idx="16">
                  <c:v>24</c:v>
                </c:pt>
                <c:pt idx="17">
                  <c:v>4</c:v>
                </c:pt>
                <c:pt idx="18">
                  <c:v>16.8</c:v>
                </c:pt>
                <c:pt idx="19">
                  <c:v>20.399999999999999</c:v>
                </c:pt>
                <c:pt idx="20">
                  <c:v>8.9</c:v>
                </c:pt>
                <c:pt idx="21">
                  <c:v>11.9</c:v>
                </c:pt>
                <c:pt idx="22">
                  <c:v>15.4</c:v>
                </c:pt>
                <c:pt idx="23">
                  <c:v>14</c:v>
                </c:pt>
                <c:pt idx="24">
                  <c:v>11.4</c:v>
                </c:pt>
                <c:pt idx="25">
                  <c:v>20.399999999999999</c:v>
                </c:pt>
                <c:pt idx="26">
                  <c:v>26.2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17.7</c:v>
                </c:pt>
                <c:pt idx="1">
                  <c:v>27.4</c:v>
                </c:pt>
                <c:pt idx="2">
                  <c:v>23.2</c:v>
                </c:pt>
                <c:pt idx="3">
                  <c:v>13.9</c:v>
                </c:pt>
                <c:pt idx="4">
                  <c:v>22.1</c:v>
                </c:pt>
                <c:pt idx="5">
                  <c:v>21.5</c:v>
                </c:pt>
                <c:pt idx="6">
                  <c:v>22.3</c:v>
                </c:pt>
                <c:pt idx="7">
                  <c:v>27.3</c:v>
                </c:pt>
                <c:pt idx="8">
                  <c:v>12.6</c:v>
                </c:pt>
                <c:pt idx="9">
                  <c:v>22.4</c:v>
                </c:pt>
                <c:pt idx="10">
                  <c:v>16.600000000000001</c:v>
                </c:pt>
                <c:pt idx="11">
                  <c:v>21.2</c:v>
                </c:pt>
                <c:pt idx="12">
                  <c:v>21.9</c:v>
                </c:pt>
                <c:pt idx="13">
                  <c:v>19.100000000000001</c:v>
                </c:pt>
                <c:pt idx="14">
                  <c:v>15</c:v>
                </c:pt>
                <c:pt idx="15">
                  <c:v>16.399999999999999</c:v>
                </c:pt>
                <c:pt idx="16">
                  <c:v>25.3</c:v>
                </c:pt>
                <c:pt idx="17">
                  <c:v>9.4</c:v>
                </c:pt>
                <c:pt idx="18">
                  <c:v>16.399999999999999</c:v>
                </c:pt>
                <c:pt idx="19">
                  <c:v>22.8</c:v>
                </c:pt>
                <c:pt idx="20">
                  <c:v>18.600000000000001</c:v>
                </c:pt>
                <c:pt idx="21">
                  <c:v>25.5</c:v>
                </c:pt>
                <c:pt idx="22">
                  <c:v>29.05</c:v>
                </c:pt>
                <c:pt idx="23">
                  <c:v>17.899999999999999</c:v>
                </c:pt>
                <c:pt idx="24">
                  <c:v>37.1</c:v>
                </c:pt>
                <c:pt idx="25">
                  <c:v>13.7</c:v>
                </c:pt>
                <c:pt idx="26">
                  <c:v>30.8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72075648"/>
        <c:axId val="172081536"/>
      </c:barChart>
      <c:catAx>
        <c:axId val="17207564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72081536"/>
        <c:crosses val="autoZero"/>
        <c:auto val="1"/>
        <c:lblAlgn val="ctr"/>
        <c:lblOffset val="100"/>
        <c:noMultiLvlLbl val="0"/>
      </c:catAx>
      <c:valAx>
        <c:axId val="172081536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7207564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45"/>
          <c:w val="0.7533799607427295"/>
          <c:h val="4.4597412744790899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[Книга1]Динамика1!СводнаяТаблица2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0984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21</c:v>
                </c:pt>
                <c:pt idx="1">
                  <c:v>0</c:v>
                </c:pt>
                <c:pt idx="2">
                  <c:v>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72565632"/>
        <c:axId val="172547456"/>
        <c:axId val="0"/>
      </c:bar3DChart>
      <c:valAx>
        <c:axId val="172547456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2565632"/>
        <c:crosses val="autoZero"/>
        <c:crossBetween val="between"/>
      </c:valAx>
      <c:catAx>
        <c:axId val="172565632"/>
        <c:scaling>
          <c:orientation val="minMax"/>
        </c:scaling>
        <c:delete val="0"/>
        <c:axPos val="b"/>
        <c:majorTickMark val="none"/>
        <c:minorTickMark val="none"/>
        <c:tickLblPos val="none"/>
        <c:crossAx val="172547456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433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53.5</c:v>
                </c:pt>
                <c:pt idx="1">
                  <c:v>40.800000000000004</c:v>
                </c:pt>
                <c:pt idx="2">
                  <c:v>59.4</c:v>
                </c:pt>
                <c:pt idx="3">
                  <c:v>70.8</c:v>
                </c:pt>
                <c:pt idx="4">
                  <c:v>56.6</c:v>
                </c:pt>
                <c:pt idx="5">
                  <c:v>76.599999999999994</c:v>
                </c:pt>
                <c:pt idx="6">
                  <c:v>77.900000000000006</c:v>
                </c:pt>
                <c:pt idx="7">
                  <c:v>75.2</c:v>
                </c:pt>
                <c:pt idx="8">
                  <c:v>63</c:v>
                </c:pt>
                <c:pt idx="9">
                  <c:v>65.2</c:v>
                </c:pt>
                <c:pt idx="10">
                  <c:v>25</c:v>
                </c:pt>
                <c:pt idx="11">
                  <c:v>57.3</c:v>
                </c:pt>
                <c:pt idx="12">
                  <c:v>39.1</c:v>
                </c:pt>
                <c:pt idx="13">
                  <c:v>27.3</c:v>
                </c:pt>
                <c:pt idx="14">
                  <c:v>74.8</c:v>
                </c:pt>
                <c:pt idx="15">
                  <c:v>36.200000000000003</c:v>
                </c:pt>
                <c:pt idx="16">
                  <c:v>60.7</c:v>
                </c:pt>
                <c:pt idx="17">
                  <c:v>52.8</c:v>
                </c:pt>
                <c:pt idx="18">
                  <c:v>47.7</c:v>
                </c:pt>
                <c:pt idx="19">
                  <c:v>72.3</c:v>
                </c:pt>
                <c:pt idx="20">
                  <c:v>81</c:v>
                </c:pt>
                <c:pt idx="21">
                  <c:v>39.6</c:v>
                </c:pt>
                <c:pt idx="22">
                  <c:v>63.1</c:v>
                </c:pt>
                <c:pt idx="23">
                  <c:v>35.200000000000003</c:v>
                </c:pt>
                <c:pt idx="24">
                  <c:v>45.9</c:v>
                </c:pt>
                <c:pt idx="25">
                  <c:v>52.1</c:v>
                </c:pt>
                <c:pt idx="26">
                  <c:v>63.2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67.5</c:v>
                </c:pt>
                <c:pt idx="1">
                  <c:v>44.6</c:v>
                </c:pt>
                <c:pt idx="2">
                  <c:v>66.099999999999994</c:v>
                </c:pt>
                <c:pt idx="3">
                  <c:v>83.1</c:v>
                </c:pt>
                <c:pt idx="4">
                  <c:v>73.599999999999994</c:v>
                </c:pt>
                <c:pt idx="5">
                  <c:v>57.2</c:v>
                </c:pt>
                <c:pt idx="6">
                  <c:v>76.099999999999994</c:v>
                </c:pt>
                <c:pt idx="7">
                  <c:v>70.2</c:v>
                </c:pt>
                <c:pt idx="8">
                  <c:v>66.5</c:v>
                </c:pt>
                <c:pt idx="9">
                  <c:v>50.1</c:v>
                </c:pt>
                <c:pt idx="10">
                  <c:v>61.9</c:v>
                </c:pt>
                <c:pt idx="11">
                  <c:v>48.3</c:v>
                </c:pt>
                <c:pt idx="12">
                  <c:v>79.3</c:v>
                </c:pt>
                <c:pt idx="13">
                  <c:v>69.099999999999994</c:v>
                </c:pt>
                <c:pt idx="14">
                  <c:v>74</c:v>
                </c:pt>
                <c:pt idx="15">
                  <c:v>36.700000000000003</c:v>
                </c:pt>
                <c:pt idx="16">
                  <c:v>46.3</c:v>
                </c:pt>
                <c:pt idx="17">
                  <c:v>72.900000000000006</c:v>
                </c:pt>
                <c:pt idx="18">
                  <c:v>24.6</c:v>
                </c:pt>
                <c:pt idx="19">
                  <c:v>45</c:v>
                </c:pt>
                <c:pt idx="20">
                  <c:v>76.900000000000006</c:v>
                </c:pt>
                <c:pt idx="21">
                  <c:v>72.599999999999994</c:v>
                </c:pt>
                <c:pt idx="22">
                  <c:v>61.5</c:v>
                </c:pt>
                <c:pt idx="23">
                  <c:v>62</c:v>
                </c:pt>
                <c:pt idx="24">
                  <c:v>64.099999999999994</c:v>
                </c:pt>
                <c:pt idx="25">
                  <c:v>70.2</c:v>
                </c:pt>
                <c:pt idx="26">
                  <c:v>49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88.64</c:v>
                </c:pt>
                <c:pt idx="1">
                  <c:v>52.11</c:v>
                </c:pt>
                <c:pt idx="2">
                  <c:v>62.8</c:v>
                </c:pt>
                <c:pt idx="3">
                  <c:v>93.75</c:v>
                </c:pt>
                <c:pt idx="4">
                  <c:v>50.85</c:v>
                </c:pt>
                <c:pt idx="5">
                  <c:v>68.38</c:v>
                </c:pt>
                <c:pt idx="6">
                  <c:v>83.33</c:v>
                </c:pt>
                <c:pt idx="7">
                  <c:v>71</c:v>
                </c:pt>
                <c:pt idx="8">
                  <c:v>61.13</c:v>
                </c:pt>
                <c:pt idx="9">
                  <c:v>50</c:v>
                </c:pt>
                <c:pt idx="10">
                  <c:v>64.099999999999994</c:v>
                </c:pt>
                <c:pt idx="11">
                  <c:v>82.5</c:v>
                </c:pt>
                <c:pt idx="12">
                  <c:v>74.55</c:v>
                </c:pt>
                <c:pt idx="13">
                  <c:v>87.179999999999978</c:v>
                </c:pt>
                <c:pt idx="14">
                  <c:v>61.13</c:v>
                </c:pt>
                <c:pt idx="15">
                  <c:v>83.56</c:v>
                </c:pt>
                <c:pt idx="16">
                  <c:v>56.57</c:v>
                </c:pt>
                <c:pt idx="17">
                  <c:v>60</c:v>
                </c:pt>
                <c:pt idx="18">
                  <c:v>62.91</c:v>
                </c:pt>
                <c:pt idx="19">
                  <c:v>62.5</c:v>
                </c:pt>
                <c:pt idx="20">
                  <c:v>78.33</c:v>
                </c:pt>
                <c:pt idx="21">
                  <c:v>56.64</c:v>
                </c:pt>
                <c:pt idx="22">
                  <c:v>66.790000000000006</c:v>
                </c:pt>
                <c:pt idx="23">
                  <c:v>53.190000000000012</c:v>
                </c:pt>
                <c:pt idx="24">
                  <c:v>61.2</c:v>
                </c:pt>
                <c:pt idx="25">
                  <c:v>68.92</c:v>
                </c:pt>
                <c:pt idx="26">
                  <c:v>53.28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72673664"/>
        <c:axId val="172953984"/>
      </c:barChart>
      <c:catAx>
        <c:axId val="17267366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72953984"/>
        <c:crosses val="autoZero"/>
        <c:auto val="1"/>
        <c:lblAlgn val="ctr"/>
        <c:lblOffset val="100"/>
        <c:noMultiLvlLbl val="0"/>
      </c:catAx>
      <c:valAx>
        <c:axId val="172953984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7267366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466316446229072"/>
          <c:w val="0.7533799607427295"/>
          <c:h val="3.507362028212278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5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87</c:v>
                </c:pt>
                <c:pt idx="1">
                  <c:v>82.9</c:v>
                </c:pt>
                <c:pt idx="2">
                  <c:v>18.5</c:v>
                </c:pt>
                <c:pt idx="3">
                  <c:v>32.4</c:v>
                </c:pt>
                <c:pt idx="4">
                  <c:v>39.4</c:v>
                </c:pt>
                <c:pt idx="5">
                  <c:v>37</c:v>
                </c:pt>
                <c:pt idx="6">
                  <c:v>67.8</c:v>
                </c:pt>
                <c:pt idx="7">
                  <c:v>22.8</c:v>
                </c:pt>
                <c:pt idx="8">
                  <c:v>44</c:v>
                </c:pt>
                <c:pt idx="9">
                  <c:v>34.9</c:v>
                </c:pt>
                <c:pt idx="10">
                  <c:v>44.5</c:v>
                </c:pt>
                <c:pt idx="11">
                  <c:v>16.7</c:v>
                </c:pt>
                <c:pt idx="12">
                  <c:v>32</c:v>
                </c:pt>
                <c:pt idx="13">
                  <c:v>38</c:v>
                </c:pt>
                <c:pt idx="14">
                  <c:v>33</c:v>
                </c:pt>
                <c:pt idx="15">
                  <c:v>48.3</c:v>
                </c:pt>
                <c:pt idx="16">
                  <c:v>48.8</c:v>
                </c:pt>
                <c:pt idx="17">
                  <c:v>48</c:v>
                </c:pt>
                <c:pt idx="18">
                  <c:v>42.3</c:v>
                </c:pt>
                <c:pt idx="19">
                  <c:v>41.5</c:v>
                </c:pt>
                <c:pt idx="20">
                  <c:v>14.3</c:v>
                </c:pt>
                <c:pt idx="21">
                  <c:v>30.6</c:v>
                </c:pt>
                <c:pt idx="22">
                  <c:v>41.4</c:v>
                </c:pt>
                <c:pt idx="23">
                  <c:v>38</c:v>
                </c:pt>
                <c:pt idx="24">
                  <c:v>16.600000000000001</c:v>
                </c:pt>
                <c:pt idx="25">
                  <c:v>19.100000000000001</c:v>
                </c:pt>
                <c:pt idx="26">
                  <c:v>14.9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88.2</c:v>
                </c:pt>
                <c:pt idx="1">
                  <c:v>80.099999999999994</c:v>
                </c:pt>
                <c:pt idx="2">
                  <c:v>22.5</c:v>
                </c:pt>
                <c:pt idx="3">
                  <c:v>32.6</c:v>
                </c:pt>
                <c:pt idx="4">
                  <c:v>41.5</c:v>
                </c:pt>
                <c:pt idx="5">
                  <c:v>41.6</c:v>
                </c:pt>
                <c:pt idx="6">
                  <c:v>65.5</c:v>
                </c:pt>
                <c:pt idx="7">
                  <c:v>25.6</c:v>
                </c:pt>
                <c:pt idx="8">
                  <c:v>44.5</c:v>
                </c:pt>
                <c:pt idx="9">
                  <c:v>33.200000000000003</c:v>
                </c:pt>
                <c:pt idx="10">
                  <c:v>53.8</c:v>
                </c:pt>
                <c:pt idx="11">
                  <c:v>17</c:v>
                </c:pt>
                <c:pt idx="12">
                  <c:v>33.4</c:v>
                </c:pt>
                <c:pt idx="13">
                  <c:v>38.200000000000003</c:v>
                </c:pt>
                <c:pt idx="14">
                  <c:v>37</c:v>
                </c:pt>
                <c:pt idx="15">
                  <c:v>48</c:v>
                </c:pt>
                <c:pt idx="16">
                  <c:v>53.3</c:v>
                </c:pt>
                <c:pt idx="17">
                  <c:v>48</c:v>
                </c:pt>
                <c:pt idx="18">
                  <c:v>35.1</c:v>
                </c:pt>
                <c:pt idx="19">
                  <c:v>41.7</c:v>
                </c:pt>
                <c:pt idx="20">
                  <c:v>11.6</c:v>
                </c:pt>
                <c:pt idx="21">
                  <c:v>33.300000000000004</c:v>
                </c:pt>
                <c:pt idx="22">
                  <c:v>42.7</c:v>
                </c:pt>
                <c:pt idx="23">
                  <c:v>39.300000000000004</c:v>
                </c:pt>
                <c:pt idx="24">
                  <c:v>16.8</c:v>
                </c:pt>
                <c:pt idx="25">
                  <c:v>19.100000000000001</c:v>
                </c:pt>
                <c:pt idx="26">
                  <c:v>15.6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89</c:v>
                </c:pt>
                <c:pt idx="1">
                  <c:v>80.400000000000006</c:v>
                </c:pt>
                <c:pt idx="2">
                  <c:v>15.1</c:v>
                </c:pt>
                <c:pt idx="3">
                  <c:v>32.800000000000004</c:v>
                </c:pt>
                <c:pt idx="4">
                  <c:v>42.2</c:v>
                </c:pt>
                <c:pt idx="5">
                  <c:v>41.4</c:v>
                </c:pt>
                <c:pt idx="6">
                  <c:v>65</c:v>
                </c:pt>
                <c:pt idx="7">
                  <c:v>25.8</c:v>
                </c:pt>
                <c:pt idx="8">
                  <c:v>44.5</c:v>
                </c:pt>
                <c:pt idx="9">
                  <c:v>34.5</c:v>
                </c:pt>
                <c:pt idx="10">
                  <c:v>54.6</c:v>
                </c:pt>
                <c:pt idx="11">
                  <c:v>17.600000000000001</c:v>
                </c:pt>
                <c:pt idx="12">
                  <c:v>33.4</c:v>
                </c:pt>
                <c:pt idx="13">
                  <c:v>38.300000000000004</c:v>
                </c:pt>
                <c:pt idx="14">
                  <c:v>58</c:v>
                </c:pt>
                <c:pt idx="15">
                  <c:v>48.3</c:v>
                </c:pt>
                <c:pt idx="16">
                  <c:v>73.3</c:v>
                </c:pt>
                <c:pt idx="17">
                  <c:v>48</c:v>
                </c:pt>
                <c:pt idx="18">
                  <c:v>36.700000000000003</c:v>
                </c:pt>
                <c:pt idx="19">
                  <c:v>41.7</c:v>
                </c:pt>
                <c:pt idx="20">
                  <c:v>12.1</c:v>
                </c:pt>
                <c:pt idx="21">
                  <c:v>31.8</c:v>
                </c:pt>
                <c:pt idx="22">
                  <c:v>42.9</c:v>
                </c:pt>
                <c:pt idx="23">
                  <c:v>40.200000000000003</c:v>
                </c:pt>
                <c:pt idx="24">
                  <c:v>17.3</c:v>
                </c:pt>
                <c:pt idx="25">
                  <c:v>19.100000000000001</c:v>
                </c:pt>
                <c:pt idx="26">
                  <c:v>28.7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33703168"/>
        <c:axId val="133703552"/>
      </c:barChart>
      <c:catAx>
        <c:axId val="133703168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3703552"/>
        <c:crosses val="autoZero"/>
        <c:auto val="1"/>
        <c:lblAlgn val="ctr"/>
        <c:lblOffset val="100"/>
        <c:noMultiLvlLbl val="0"/>
      </c:catAx>
      <c:valAx>
        <c:axId val="133703552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33703168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6701853965372664"/>
          <c:w val="0.7533799607427295"/>
          <c:h val="3.2981460346273743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[Линейная диаграмма Динамика 3d.xlsx]Динамика1!СводнаяТаблица2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51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23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34126976"/>
        <c:axId val="134125440"/>
        <c:axId val="0"/>
      </c:bar3DChart>
      <c:valAx>
        <c:axId val="13412544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126976"/>
        <c:crosses val="autoZero"/>
        <c:crossBetween val="between"/>
      </c:valAx>
      <c:catAx>
        <c:axId val="134126976"/>
        <c:scaling>
          <c:orientation val="minMax"/>
        </c:scaling>
        <c:delete val="0"/>
        <c:axPos val="b"/>
        <c:majorTickMark val="none"/>
        <c:minorTickMark val="none"/>
        <c:tickLblPos val="none"/>
        <c:crossAx val="13412544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pivotSource>
    <c:name>[Линейная диаграмма Динамика 3d.xlsx]Динамика1!СводнаяТаблица2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7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</c:pivotFmt>
      <c:pivotFmt>
        <c:idx val="10"/>
      </c:pivotFmt>
      <c:pivotFmt>
        <c:idx val="11"/>
      </c:pivotFmt>
      <c:pivotFmt>
        <c:idx val="12"/>
        <c:spPr>
          <a:solidFill>
            <a:srgbClr val="C00000"/>
          </a:solidFill>
        </c:spPr>
        <c:marker>
          <c:symbol val="none"/>
        </c:marker>
        <c:dLbl>
          <c:idx val="0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4"/>
        <c:dLbl>
          <c:idx val="0"/>
          <c:showLegendKey val="0"/>
          <c:showVal val="0"/>
          <c:showCatName val="0"/>
          <c:showSerName val="0"/>
          <c:showPercent val="1"/>
          <c:showBubbleSize val="0"/>
        </c:dLbl>
      </c:pivotFmt>
      <c:pivotFmt>
        <c:idx val="15"/>
      </c:pivotFmt>
      <c:pivotFmt>
        <c:idx val="16"/>
        <c:spPr>
          <a:solidFill>
            <a:schemeClr val="bg1">
              <a:lumMod val="75000"/>
            </a:schemeClr>
          </a:solidFill>
        </c:spPr>
      </c:pivotFmt>
      <c:pivotFmt>
        <c:idx val="17"/>
        <c:spPr>
          <a:solidFill>
            <a:srgbClr val="92D050"/>
          </a:solidFill>
        </c:spPr>
      </c:pivotFmt>
      <c:pivotFmt>
        <c:idx val="18"/>
        <c:spPr>
          <a:solidFill>
            <a:srgbClr val="C00000"/>
          </a:solidFill>
        </c:spPr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spPr>
          <a:solidFill>
            <a:srgbClr val="92D050"/>
          </a:solidFill>
        </c:spPr>
      </c:pivotFmt>
      <c:pivotFmt>
        <c:idx val="20"/>
        <c:spPr>
          <a:solidFill>
            <a:schemeClr val="bg1">
              <a:lumMod val="75000"/>
            </a:schemeClr>
          </a:solidFill>
        </c:spPr>
      </c:pivotFmt>
    </c:pivotFmts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931303587051768E-2"/>
          <c:y val="0"/>
          <c:w val="0.91506861111111115"/>
          <c:h val="0.96893593322831051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Динамика1!$B$3</c:f>
              <c:strCache>
                <c:ptCount val="1"/>
                <c:pt idx="0">
                  <c:v>Итог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</c:dPt>
          <c:cat>
            <c:strRef>
              <c:f>Динамика1!$A$4:$A$6</c:f>
              <c:strCache>
                <c:ptCount val="3"/>
                <c:pt idx="0">
                  <c:v>Динамика роста</c:v>
                </c:pt>
                <c:pt idx="1">
                  <c:v>Без изменений</c:v>
                </c:pt>
                <c:pt idx="2">
                  <c:v>Динамика снижения</c:v>
                </c:pt>
              </c:strCache>
            </c:strRef>
          </c:cat>
          <c:val>
            <c:numRef>
              <c:f>Динамика1!$B$4:$B$6</c:f>
              <c:numCache>
                <c:formatCode>General</c:formatCode>
                <c:ptCount val="3"/>
                <c:pt idx="0">
                  <c:v>14</c:v>
                </c:pt>
                <c:pt idx="1">
                  <c:v>0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shape val="cylinder"/>
        <c:axId val="139183616"/>
        <c:axId val="139182080"/>
        <c:axId val="0"/>
      </c:bar3DChart>
      <c:valAx>
        <c:axId val="139182080"/>
        <c:scaling>
          <c:orientation val="minMax"/>
          <c:max val="3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183616"/>
        <c:crosses val="autoZero"/>
        <c:crossBetween val="between"/>
      </c:valAx>
      <c:catAx>
        <c:axId val="139183616"/>
        <c:scaling>
          <c:orientation val="minMax"/>
        </c:scaling>
        <c:delete val="0"/>
        <c:axPos val="b"/>
        <c:majorTickMark val="none"/>
        <c:minorTickMark val="none"/>
        <c:tickLblPos val="none"/>
        <c:crossAx val="139182080"/>
        <c:crossesAt val="0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0"/>
      </c:dTable>
    </c:plotArea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</c14:pivotOptions>
    </c:ext>
  </c:extLst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5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Лист1!$B$6:$B$13</c:f>
              <c:numCache>
                <c:formatCode>0.00</c:formatCode>
                <c:ptCount val="6"/>
                <c:pt idx="0">
                  <c:v>28881.5</c:v>
                </c:pt>
                <c:pt idx="1">
                  <c:v>24405.5</c:v>
                </c:pt>
                <c:pt idx="2">
                  <c:v>4908.1000000000004</c:v>
                </c:pt>
                <c:pt idx="3">
                  <c:v>988.9</c:v>
                </c:pt>
                <c:pt idx="4">
                  <c:v>11853.7</c:v>
                </c:pt>
                <c:pt idx="5">
                  <c:v>19237.7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Лист1!$C$6:$C$13</c:f>
              <c:numCache>
                <c:formatCode>0.00</c:formatCode>
                <c:ptCount val="6"/>
                <c:pt idx="0">
                  <c:v>30789.4</c:v>
                </c:pt>
                <c:pt idx="1">
                  <c:v>10998.8</c:v>
                </c:pt>
                <c:pt idx="2">
                  <c:v>4033.9</c:v>
                </c:pt>
                <c:pt idx="3">
                  <c:v>1082.0999999999999</c:v>
                </c:pt>
                <c:pt idx="4">
                  <c:v>9207.2999999999884</c:v>
                </c:pt>
                <c:pt idx="5">
                  <c:v>31642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Лист1!$A$6:$A$13</c:f>
              <c:multiLvlStrCache>
                <c:ptCount val="6"/>
                <c:lvl>
                  <c:pt idx="0">
                    <c:v> Брянск</c:v>
                  </c:pt>
                  <c:pt idx="1">
                    <c:v> Клинцы</c:v>
                  </c:pt>
                  <c:pt idx="2">
                    <c:v> Новозыбков</c:v>
                  </c:pt>
                  <c:pt idx="3">
                    <c:v> Сельцо</c:v>
                  </c:pt>
                  <c:pt idx="4">
                    <c:v> Стародуб</c:v>
                  </c:pt>
                  <c:pt idx="5">
                    <c:v> Фокино</c:v>
                  </c:pt>
                </c:lvl>
                <c:lvl>
                  <c:pt idx="0">
                    <c:v>Городские округа</c:v>
                  </c:pt>
                </c:lvl>
              </c:multiLvlStrCache>
            </c:multiLvlStrRef>
          </c:cat>
          <c:val>
            <c:numRef>
              <c:f>Лист1!$D$6:$D$13</c:f>
              <c:numCache>
                <c:formatCode>0.00</c:formatCode>
                <c:ptCount val="6"/>
                <c:pt idx="0">
                  <c:v>29131.200000000001</c:v>
                </c:pt>
                <c:pt idx="1">
                  <c:v>3531.9</c:v>
                </c:pt>
                <c:pt idx="2">
                  <c:v>2167.8000000000002</c:v>
                </c:pt>
                <c:pt idx="3">
                  <c:v>889.7</c:v>
                </c:pt>
                <c:pt idx="4">
                  <c:v>16104</c:v>
                </c:pt>
                <c:pt idx="5">
                  <c:v>39531.9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70394624"/>
        <c:axId val="70396160"/>
      </c:barChart>
      <c:catAx>
        <c:axId val="70394624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70396160"/>
        <c:crosses val="autoZero"/>
        <c:auto val="1"/>
        <c:lblAlgn val="ctr"/>
        <c:lblOffset val="100"/>
        <c:noMultiLvlLbl val="0"/>
      </c:catAx>
      <c:valAx>
        <c:axId val="70396160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70394624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33"/>
          <c:w val="0.7533799607427295"/>
          <c:h val="4.4597412744790885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pivotSource>
    <c:name>[Книга1]Лист1!СводнаяТаблица1</c:name>
    <c:fmtId val="-1"/>
  </c:pivotSource>
  <c:chart>
    <c:autoTitleDeleted val="1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0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1"/>
        <c:spPr>
          <a:gradFill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>
            <a:bevelT/>
          </a:sp3d>
        </c:spPr>
        <c:marker>
          <c:symbol val="none"/>
        </c:marker>
      </c:pivotFmt>
      <c:pivotFmt>
        <c:idx val="12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3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4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</c:pivotFmt>
      <c:pivotFmt>
        <c:idx val="16"/>
      </c:pivotFmt>
      <c:pivotFmt>
        <c:idx val="17"/>
        <c:spPr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cap="sq">
            <a:round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c:spPr>
        <c:marker>
          <c:symbol val="none"/>
        </c:marker>
      </c:pivotFmt>
      <c:pivotFmt>
        <c:idx val="18"/>
        <c:spPr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balanced" dir="t"/>
          </a:scene3d>
          <a:sp3d>
            <a:bevelT w="63500" h="25400"/>
          </a:sp3d>
        </c:spPr>
        <c:marker>
          <c:symbol val="none"/>
        </c:marker>
      </c:pivotFmt>
      <c:pivotFmt>
        <c:idx val="19"/>
        <c:spPr>
          <a:gradFill>
            <a:gsLst>
              <a:gs pos="0">
                <a:schemeClr val="tx2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 prstMaterial="dkEdge"/>
        </c:spPr>
        <c:marker>
          <c:symbol val="none"/>
        </c:marker>
        <c:dLbl>
          <c:idx val="0"/>
          <c:spPr/>
          <c:txPr>
            <a:bodyPr rot="-5400000" vert="horz"/>
            <a:lstStyle/>
            <a:p>
              <a:pPr>
                <a:defRPr sz="800"/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9.7248649162300402E-2"/>
          <c:y val="3.9563361456612552E-2"/>
          <c:w val="0.85464521054719567"/>
          <c:h val="0.727131383261848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Лист1!$B$4:$B$5</c:f>
              <c:strCache>
                <c:ptCount val="1"/>
                <c:pt idx="0">
                  <c:v>2013 год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cap="sq">
              <a:round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Лист1!$B$6:$B$34</c:f>
              <c:numCache>
                <c:formatCode>0.00</c:formatCode>
                <c:ptCount val="27"/>
                <c:pt idx="0">
                  <c:v>4252.6000000000004</c:v>
                </c:pt>
                <c:pt idx="1">
                  <c:v>23733.4</c:v>
                </c:pt>
                <c:pt idx="2">
                  <c:v>147973.79999999999</c:v>
                </c:pt>
                <c:pt idx="3">
                  <c:v>300.5</c:v>
                </c:pt>
                <c:pt idx="4">
                  <c:v>1273.0999999999999</c:v>
                </c:pt>
                <c:pt idx="5">
                  <c:v>8593.2000000000007</c:v>
                </c:pt>
                <c:pt idx="6">
                  <c:v>28268.5</c:v>
                </c:pt>
                <c:pt idx="7">
                  <c:v>5605.7</c:v>
                </c:pt>
                <c:pt idx="8">
                  <c:v>800.9</c:v>
                </c:pt>
                <c:pt idx="9">
                  <c:v>21343.5</c:v>
                </c:pt>
                <c:pt idx="10">
                  <c:v>291.8</c:v>
                </c:pt>
                <c:pt idx="11">
                  <c:v>2331.6</c:v>
                </c:pt>
                <c:pt idx="12">
                  <c:v>4014</c:v>
                </c:pt>
                <c:pt idx="13">
                  <c:v>6122.6</c:v>
                </c:pt>
                <c:pt idx="14">
                  <c:v>370.7</c:v>
                </c:pt>
                <c:pt idx="15">
                  <c:v>828.4</c:v>
                </c:pt>
                <c:pt idx="16">
                  <c:v>24913.7</c:v>
                </c:pt>
                <c:pt idx="17">
                  <c:v>3592.1</c:v>
                </c:pt>
                <c:pt idx="18">
                  <c:v>5292.3</c:v>
                </c:pt>
                <c:pt idx="19">
                  <c:v>1588</c:v>
                </c:pt>
                <c:pt idx="20">
                  <c:v>1584.1</c:v>
                </c:pt>
                <c:pt idx="21">
                  <c:v>11741.7</c:v>
                </c:pt>
                <c:pt idx="22">
                  <c:v>6108.7</c:v>
                </c:pt>
                <c:pt idx="23">
                  <c:v>1018.6</c:v>
                </c:pt>
                <c:pt idx="24">
                  <c:v>4380.6000000000004</c:v>
                </c:pt>
                <c:pt idx="25">
                  <c:v>426758.5</c:v>
                </c:pt>
                <c:pt idx="26">
                  <c:v>36744.1</c:v>
                </c:pt>
              </c:numCache>
            </c:numRef>
          </c:val>
        </c:ser>
        <c:ser>
          <c:idx val="1"/>
          <c:order val="1"/>
          <c:tx>
            <c:strRef>
              <c:f>Лист1!$C$4:$C$5</c:f>
              <c:strCache>
                <c:ptCount val="1"/>
                <c:pt idx="0">
                  <c:v>2014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balanced" dir="t"/>
            </a:scene3d>
            <a:sp3d>
              <a:bevelT w="63500" h="25400"/>
            </a:sp3d>
          </c:spPr>
          <c:invertIfNegative val="0"/>
          <c:dLbls>
            <c:delete val="1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Лист1!$C$6:$C$34</c:f>
              <c:numCache>
                <c:formatCode>0.00</c:formatCode>
                <c:ptCount val="27"/>
                <c:pt idx="0">
                  <c:v>1047.7</c:v>
                </c:pt>
                <c:pt idx="1">
                  <c:v>24195.9</c:v>
                </c:pt>
                <c:pt idx="2">
                  <c:v>539890.19999999867</c:v>
                </c:pt>
                <c:pt idx="3">
                  <c:v>913.1</c:v>
                </c:pt>
                <c:pt idx="4">
                  <c:v>1539</c:v>
                </c:pt>
                <c:pt idx="5">
                  <c:v>10956.9</c:v>
                </c:pt>
                <c:pt idx="6">
                  <c:v>33112.199999999997</c:v>
                </c:pt>
                <c:pt idx="7">
                  <c:v>2745.5</c:v>
                </c:pt>
                <c:pt idx="8">
                  <c:v>1805</c:v>
                </c:pt>
                <c:pt idx="9">
                  <c:v>14284.7</c:v>
                </c:pt>
                <c:pt idx="10">
                  <c:v>13771.5</c:v>
                </c:pt>
                <c:pt idx="11">
                  <c:v>1905.6</c:v>
                </c:pt>
                <c:pt idx="12">
                  <c:v>8121.9</c:v>
                </c:pt>
                <c:pt idx="13">
                  <c:v>4578.3</c:v>
                </c:pt>
                <c:pt idx="14">
                  <c:v>347.5</c:v>
                </c:pt>
                <c:pt idx="15">
                  <c:v>1003.1</c:v>
                </c:pt>
                <c:pt idx="16">
                  <c:v>29223.9</c:v>
                </c:pt>
                <c:pt idx="17">
                  <c:v>3864.7</c:v>
                </c:pt>
                <c:pt idx="18">
                  <c:v>4774.7</c:v>
                </c:pt>
                <c:pt idx="19">
                  <c:v>1674.6</c:v>
                </c:pt>
                <c:pt idx="20">
                  <c:v>1503.1</c:v>
                </c:pt>
                <c:pt idx="21">
                  <c:v>15756.9</c:v>
                </c:pt>
                <c:pt idx="22">
                  <c:v>22027.9</c:v>
                </c:pt>
                <c:pt idx="23">
                  <c:v>1080.5</c:v>
                </c:pt>
                <c:pt idx="24">
                  <c:v>5559.3</c:v>
                </c:pt>
                <c:pt idx="25">
                  <c:v>368079.6</c:v>
                </c:pt>
                <c:pt idx="26">
                  <c:v>19703</c:v>
                </c:pt>
              </c:numCache>
            </c:numRef>
          </c:val>
        </c:ser>
        <c:ser>
          <c:idx val="2"/>
          <c:order val="2"/>
          <c:tx>
            <c:strRef>
              <c:f>Лист1!$D$4:$D$5</c:f>
              <c:strCache>
                <c:ptCount val="1"/>
                <c:pt idx="0">
                  <c:v>2015 год</c:v>
                </c:pt>
              </c:strCache>
            </c:strRef>
          </c:tx>
          <c:spPr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 prstMaterial="dkEdge"/>
          </c:spPr>
          <c:invertIfNegative val="0"/>
          <c:dLbls>
            <c:txPr>
              <a:bodyPr rot="-5400000" vert="horz"/>
              <a:lstStyle/>
              <a:p>
                <a:pPr>
                  <a:defRPr sz="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Лист1!$A$6:$A$34</c:f>
              <c:multiLvlStrCache>
                <c:ptCount val="27"/>
                <c:lvl>
                  <c:pt idx="0">
                    <c:v>Брасовский </c:v>
                  </c:pt>
                  <c:pt idx="1">
                    <c:v>Брянский </c:v>
                  </c:pt>
                  <c:pt idx="2">
                    <c:v>Выгоничский </c:v>
                  </c:pt>
                  <c:pt idx="3">
                    <c:v>Гордеевский </c:v>
                  </c:pt>
                  <c:pt idx="4">
                    <c:v>Дубровский </c:v>
                  </c:pt>
                  <c:pt idx="5">
                    <c:v>Дятьковский </c:v>
                  </c:pt>
                  <c:pt idx="6">
                    <c:v>Жирятинский </c:v>
                  </c:pt>
                  <c:pt idx="7">
                    <c:v>Жуковский </c:v>
                  </c:pt>
                  <c:pt idx="8">
                    <c:v>Злынковский </c:v>
                  </c:pt>
                  <c:pt idx="9">
                    <c:v>Карачевский </c:v>
                  </c:pt>
                  <c:pt idx="10">
                    <c:v>Клетнянский </c:v>
                  </c:pt>
                  <c:pt idx="11">
                    <c:v>Климовский </c:v>
                  </c:pt>
                  <c:pt idx="12">
                    <c:v>Клинцовский </c:v>
                  </c:pt>
                  <c:pt idx="13">
                    <c:v>Комаричский </c:v>
                  </c:pt>
                  <c:pt idx="14">
                    <c:v>Красногорский </c:v>
                  </c:pt>
                  <c:pt idx="15">
                    <c:v>Мглинский </c:v>
                  </c:pt>
                  <c:pt idx="16">
                    <c:v>Навлинский </c:v>
                  </c:pt>
                  <c:pt idx="17">
                    <c:v>Новозыбковский </c:v>
                  </c:pt>
                  <c:pt idx="18">
                    <c:v>Погарский </c:v>
                  </c:pt>
                  <c:pt idx="19">
                    <c:v>Почепский </c:v>
                  </c:pt>
                  <c:pt idx="20">
                    <c:v>Рогнединский </c:v>
                  </c:pt>
                  <c:pt idx="21">
                    <c:v>Севский </c:v>
                  </c:pt>
                  <c:pt idx="22">
                    <c:v>Стародубский </c:v>
                  </c:pt>
                  <c:pt idx="23">
                    <c:v>Суземский </c:v>
                  </c:pt>
                  <c:pt idx="24">
                    <c:v>Суражский </c:v>
                  </c:pt>
                  <c:pt idx="25">
                    <c:v>Трубчевский </c:v>
                  </c:pt>
                  <c:pt idx="26">
                    <c:v>Унечский </c:v>
                  </c:pt>
                </c:lvl>
                <c:lvl>
                  <c:pt idx="0">
                    <c:v>Муниципальные районы</c:v>
                  </c:pt>
                </c:lvl>
              </c:multiLvlStrCache>
            </c:multiLvlStrRef>
          </c:cat>
          <c:val>
            <c:numRef>
              <c:f>Лист1!$D$6:$D$34</c:f>
              <c:numCache>
                <c:formatCode>0.00</c:formatCode>
                <c:ptCount val="27"/>
                <c:pt idx="0">
                  <c:v>380.3</c:v>
                </c:pt>
                <c:pt idx="1">
                  <c:v>19939</c:v>
                </c:pt>
                <c:pt idx="2">
                  <c:v>106006.8</c:v>
                </c:pt>
                <c:pt idx="3">
                  <c:v>786.1</c:v>
                </c:pt>
                <c:pt idx="4">
                  <c:v>506.6</c:v>
                </c:pt>
                <c:pt idx="5">
                  <c:v>14161</c:v>
                </c:pt>
                <c:pt idx="6">
                  <c:v>34101.4</c:v>
                </c:pt>
                <c:pt idx="7">
                  <c:v>1539.1</c:v>
                </c:pt>
                <c:pt idx="8">
                  <c:v>530</c:v>
                </c:pt>
                <c:pt idx="9">
                  <c:v>19142.7</c:v>
                </c:pt>
                <c:pt idx="10">
                  <c:v>4679.3</c:v>
                </c:pt>
                <c:pt idx="11">
                  <c:v>1529.6</c:v>
                </c:pt>
                <c:pt idx="12">
                  <c:v>11721.9</c:v>
                </c:pt>
                <c:pt idx="13">
                  <c:v>7196.7</c:v>
                </c:pt>
                <c:pt idx="14">
                  <c:v>890.4</c:v>
                </c:pt>
                <c:pt idx="15">
                  <c:v>370</c:v>
                </c:pt>
                <c:pt idx="16">
                  <c:v>7380.2</c:v>
                </c:pt>
                <c:pt idx="17">
                  <c:v>3187.3</c:v>
                </c:pt>
                <c:pt idx="18">
                  <c:v>8965.7999999999884</c:v>
                </c:pt>
                <c:pt idx="19">
                  <c:v>3024</c:v>
                </c:pt>
                <c:pt idx="20">
                  <c:v>1297.0999999999999</c:v>
                </c:pt>
                <c:pt idx="21">
                  <c:v>11733.6</c:v>
                </c:pt>
                <c:pt idx="22">
                  <c:v>32451</c:v>
                </c:pt>
                <c:pt idx="23">
                  <c:v>2015.7</c:v>
                </c:pt>
                <c:pt idx="24">
                  <c:v>58350.5</c:v>
                </c:pt>
                <c:pt idx="25">
                  <c:v>336554</c:v>
                </c:pt>
                <c:pt idx="26">
                  <c:v>37976.199999999997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"/>
        <c:overlap val="-10"/>
        <c:axId val="101525760"/>
        <c:axId val="101467648"/>
      </c:barChart>
      <c:catAx>
        <c:axId val="101525760"/>
        <c:scaling>
          <c:orientation val="minMax"/>
        </c:scaling>
        <c:delete val="0"/>
        <c:axPos val="b"/>
        <c:majorGridlines/>
        <c:minorGridlines/>
        <c:majorTickMark val="in"/>
        <c:minorTickMark val="none"/>
        <c:tickLblPos val="low"/>
        <c:txPr>
          <a:bodyPr/>
          <a:lstStyle/>
          <a:p>
            <a:pPr>
              <a:defRPr sz="800"/>
            </a:pPr>
            <a:endParaRPr lang="ru-RU"/>
          </a:p>
        </c:txPr>
        <c:crossAx val="101467648"/>
        <c:crosses val="autoZero"/>
        <c:auto val="1"/>
        <c:lblAlgn val="ctr"/>
        <c:lblOffset val="100"/>
        <c:noMultiLvlLbl val="0"/>
      </c:catAx>
      <c:valAx>
        <c:axId val="101467648"/>
        <c:scaling>
          <c:orientation val="minMax"/>
        </c:scaling>
        <c:delete val="0"/>
        <c:axPos val="l"/>
        <c:majorGridlines/>
        <c:minorGridlines/>
        <c:numFmt formatCode="0.00" sourceLinked="1"/>
        <c:majorTickMark val="out"/>
        <c:minorTickMark val="none"/>
        <c:tickLblPos val="nextTo"/>
        <c:crossAx val="101525760"/>
        <c:crosses val="autoZero"/>
        <c:crossBetween val="between"/>
      </c:valAx>
      <c:spPr>
        <a:gradFill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18500176732922721"/>
          <c:y val="0.92974287019154433"/>
          <c:w val="0.7533799607427295"/>
          <c:h val="4.4597412744790885E-2"/>
        </c:manualLayout>
      </c:layout>
      <c:overlay val="0"/>
      <c:spPr>
        <a:solidFill>
          <a:schemeClr val="bg1"/>
        </a:solidFill>
      </c:spPr>
      <c:txPr>
        <a:bodyPr/>
        <a:lstStyle/>
        <a:p>
          <a:pPr>
            <a:defRPr sz="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extLst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0639E2A0-8FAD-4258-B845-333787A83273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157"/>
            <a:ext cx="5438140" cy="4466987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7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7"/>
            <a:ext cx="2945659" cy="496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B739D3D4-1049-4E93-8FF0-42CFFEA841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701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2003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9D3D4-1049-4E93-8FF0-42CFFEA8417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04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0BE35-8313-41DC-8C3E-13E0CDF8469D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114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435C1-B34A-4E0F-B08D-8B8E92C81C3D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8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9B53F-4DB9-4411-A22F-1468651B8C74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38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70082-C4B6-49F4-890A-9D5BBD68FFD1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5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3B8F2-DA2F-4014-A0AE-1E5276127CD9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981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DAFE1-3C7B-4FCD-AF1F-451F0BD222FA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38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D9257-D36B-4C4A-8A91-0997569639F5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185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9BF3C-C785-400A-8150-B380608FF76E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41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E113B-F401-4A78-A93F-42082E1CC3FD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607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695BE-D1C7-455D-80CA-F629019D243E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2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715DC-9F01-4F52-99EE-237352D1CFAB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58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9AC08-FD87-41EB-8E07-647A284D9CC0}" type="datetime1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F02E0-2739-4B6E-A025-7A359D11D0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744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chart" Target="../charts/chart1.xml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8.jpeg"/><Relationship Id="rId3" Type="http://schemas.openxmlformats.org/officeDocument/2006/relationships/hyperlink" Target="http://www.klinci.ru/" TargetMode="External"/><Relationship Id="rId7" Type="http://schemas.openxmlformats.org/officeDocument/2006/relationships/hyperlink" Target="http://admfokino.narod.ru/" TargetMode="External"/><Relationship Id="rId12" Type="http://schemas.openxmlformats.org/officeDocument/2006/relationships/image" Target="../media/image7.jpeg"/><Relationship Id="rId2" Type="http://schemas.openxmlformats.org/officeDocument/2006/relationships/hyperlink" Target="http://www.bryansk032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&#1075;&#1086;&#1088;&#1086;&#1076;-&#1089;&#1090;&#1072;&#1088;&#1086;&#1076;&#1091;&#1073;.&#1088;&#1092;/" TargetMode="External"/><Relationship Id="rId11" Type="http://schemas.openxmlformats.org/officeDocument/2006/relationships/image" Target="../media/image6.gif"/><Relationship Id="rId5" Type="http://schemas.openxmlformats.org/officeDocument/2006/relationships/hyperlink" Target="http://www.admsel.ru/" TargetMode="External"/><Relationship Id="rId10" Type="http://schemas.openxmlformats.org/officeDocument/2006/relationships/image" Target="../media/image5.jpeg"/><Relationship Id="rId4" Type="http://schemas.openxmlformats.org/officeDocument/2006/relationships/hyperlink" Target="http://zibkoe.ucoz.ru/" TargetMode="External"/><Relationship Id="rId9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juratino.ru/" TargetMode="External"/><Relationship Id="rId13" Type="http://schemas.openxmlformats.org/officeDocument/2006/relationships/image" Target="../media/image13.jpeg"/><Relationship Id="rId3" Type="http://schemas.openxmlformats.org/officeDocument/2006/relationships/hyperlink" Target="http://www.admbr.ru/" TargetMode="External"/><Relationship Id="rId7" Type="http://schemas.openxmlformats.org/officeDocument/2006/relationships/hyperlink" Target="http://admindtk.ru/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www.brasadmin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dmdubrovka.ru/" TargetMode="External"/><Relationship Id="rId11" Type="http://schemas.openxmlformats.org/officeDocument/2006/relationships/image" Target="../media/image11.jpeg"/><Relationship Id="rId5" Type="http://schemas.openxmlformats.org/officeDocument/2006/relationships/hyperlink" Target="http://www.admgordeevka.ru/" TargetMode="External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openxmlformats.org/officeDocument/2006/relationships/hyperlink" Target="http://www.adminwr.ru/" TargetMode="External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microsoft.com/office/2007/relationships/hdphoto" Target="../media/hdphoto2.wdp"/><Relationship Id="rId4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adminkom.ru/" TargetMode="External"/><Relationship Id="rId13" Type="http://schemas.openxmlformats.org/officeDocument/2006/relationships/image" Target="../media/image20.jpeg"/><Relationship Id="rId3" Type="http://schemas.openxmlformats.org/officeDocument/2006/relationships/hyperlink" Target="http://zlynka.narod.ru/" TargetMode="External"/><Relationship Id="rId7" Type="http://schemas.openxmlformats.org/officeDocument/2006/relationships/hyperlink" Target="http://www.klinrai.ru/" TargetMode="External"/><Relationship Id="rId12" Type="http://schemas.openxmlformats.org/officeDocument/2006/relationships/image" Target="../media/image19.jpeg"/><Relationship Id="rId2" Type="http://schemas.openxmlformats.org/officeDocument/2006/relationships/hyperlink" Target="http://www.zhukadmin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ladm.ru/" TargetMode="External"/><Relationship Id="rId11" Type="http://schemas.openxmlformats.org/officeDocument/2006/relationships/image" Target="../media/image18.jpeg"/><Relationship Id="rId5" Type="http://schemas.openxmlformats.org/officeDocument/2006/relationships/hyperlink" Target="http://www.kletn.ru/" TargetMode="External"/><Relationship Id="rId15" Type="http://schemas.openxmlformats.org/officeDocument/2006/relationships/image" Target="../media/image22.png"/><Relationship Id="rId10" Type="http://schemas.openxmlformats.org/officeDocument/2006/relationships/image" Target="../media/image17.jpeg"/><Relationship Id="rId4" Type="http://schemas.openxmlformats.org/officeDocument/2006/relationships/hyperlink" Target="http://karadmin.ru/" TargetMode="External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ognedino.ru/" TargetMode="External"/><Relationship Id="rId13" Type="http://schemas.openxmlformats.org/officeDocument/2006/relationships/image" Target="../media/image27.jpeg"/><Relationship Id="rId3" Type="http://schemas.openxmlformats.org/officeDocument/2006/relationships/hyperlink" Target="http://www.mgladm.ru/" TargetMode="External"/><Relationship Id="rId7" Type="http://schemas.openxmlformats.org/officeDocument/2006/relationships/hyperlink" Target="http://www.admpochep.ru/" TargetMode="External"/><Relationship Id="rId12" Type="http://schemas.openxmlformats.org/officeDocument/2006/relationships/image" Target="../media/image26.jpeg"/><Relationship Id="rId2" Type="http://schemas.openxmlformats.org/officeDocument/2006/relationships/hyperlink" Target="http://www.krgadm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ogaradm.ru/" TargetMode="External"/><Relationship Id="rId11" Type="http://schemas.openxmlformats.org/officeDocument/2006/relationships/image" Target="../media/image25.png"/><Relationship Id="rId5" Type="http://schemas.openxmlformats.org/officeDocument/2006/relationships/hyperlink" Target="http://adminnovzraion.ru/" TargetMode="External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hyperlink" Target="http://admnav.ru/" TargetMode="External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34.png"/><Relationship Id="rId3" Type="http://schemas.openxmlformats.org/officeDocument/2006/relationships/hyperlink" Target="http://adminstarrayon.ru/" TargetMode="External"/><Relationship Id="rId7" Type="http://schemas.openxmlformats.org/officeDocument/2006/relationships/hyperlink" Target="http://www.unradm.ru/" TargetMode="External"/><Relationship Id="rId12" Type="http://schemas.openxmlformats.org/officeDocument/2006/relationships/image" Target="../media/image33.jpeg"/><Relationship Id="rId2" Type="http://schemas.openxmlformats.org/officeDocument/2006/relationships/hyperlink" Target="http://www.sevskadm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rubech.ru/" TargetMode="External"/><Relationship Id="rId11" Type="http://schemas.openxmlformats.org/officeDocument/2006/relationships/image" Target="../media/image32.jpeg"/><Relationship Id="rId5" Type="http://schemas.openxmlformats.org/officeDocument/2006/relationships/hyperlink" Target="http://www.admsur.ru/" TargetMode="External"/><Relationship Id="rId10" Type="http://schemas.openxmlformats.org/officeDocument/2006/relationships/image" Target="../media/image31.jpeg"/><Relationship Id="rId4" Type="http://schemas.openxmlformats.org/officeDocument/2006/relationships/hyperlink" Target="http://www.admsuzemka.ru/" TargetMode="External"/><Relationship Id="rId9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microsoft.com/office/2007/relationships/hdphoto" Target="../media/hdphoto2.wdp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80135" y="6642556"/>
            <a:ext cx="190468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" b="1" dirty="0" smtClean="0"/>
              <a:t>Правительство Брянской области 2016</a:t>
            </a:r>
          </a:p>
        </p:txBody>
      </p:sp>
      <p:pic>
        <p:nvPicPr>
          <p:cNvPr id="2050" name="Picture 2" descr="http://www.mrtrans.ru/images/userfiles/20081213173354-85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28" y="131338"/>
            <a:ext cx="1836390" cy="191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08928" y="2322608"/>
            <a:ext cx="7510232" cy="2308324"/>
          </a:xfrm>
          <a:prstGeom prst="rect">
            <a:avLst/>
          </a:prstGeom>
          <a:effectLst>
            <a:glow rad="114300">
              <a:schemeClr val="accent1"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СВОДНЫЙ ДОКЛАД</a:t>
            </a:r>
            <a:endParaRPr lang="ru-RU" sz="2400" dirty="0"/>
          </a:p>
          <a:p>
            <a:pPr algn="ctr"/>
            <a:r>
              <a:rPr lang="ru-RU" sz="2400" b="1" dirty="0" smtClean="0"/>
              <a:t>БРЯНСКОЙ ОБЛАСТИ </a:t>
            </a:r>
            <a:r>
              <a:rPr lang="ru-RU" sz="2400" b="1" dirty="0"/>
              <a:t>О РЕЗУЛЬТАТАХ МОНИТОРИНГА ЭФФЕКТИВНОСТИ ДЕЯТЕЛЬНОСТИ ОРГАНОВ МЕСТНОГО САМОУПРАВЛЕНИЯ ГОРОДСКИХ ОКРУГОВ И МУНИЦИПАЛЬНЫХ РАЙОНОВ</a:t>
            </a:r>
            <a:endParaRPr lang="ru-RU" sz="2400" dirty="0"/>
          </a:p>
          <a:p>
            <a:pPr algn="ctr"/>
            <a:r>
              <a:rPr lang="ru-RU" sz="2400" b="1" dirty="0"/>
              <a:t>по итогам </a:t>
            </a:r>
            <a:r>
              <a:rPr lang="ru-RU" sz="2400" b="1" dirty="0" smtClean="0"/>
              <a:t>2015 </a:t>
            </a:r>
            <a:r>
              <a:rPr lang="ru-RU" sz="2400" b="1" dirty="0"/>
              <a:t>года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448392" y="131338"/>
            <a:ext cx="25922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/>
              <a:t>УТВЕРЖДАЮ</a:t>
            </a:r>
          </a:p>
          <a:p>
            <a:pPr algn="r"/>
            <a:r>
              <a:rPr lang="ru-RU" sz="1400" dirty="0" smtClean="0"/>
              <a:t>Губернатор Брянской области</a:t>
            </a:r>
          </a:p>
          <a:p>
            <a:pPr algn="r"/>
            <a:endParaRPr lang="ru-RU" sz="1400" dirty="0"/>
          </a:p>
          <a:p>
            <a:pPr algn="r"/>
            <a:r>
              <a:rPr lang="ru-RU" sz="1400" dirty="0"/>
              <a:t>______________ </a:t>
            </a:r>
            <a:r>
              <a:rPr lang="ru-RU" sz="1400" dirty="0" smtClean="0"/>
              <a:t>А.В. Богомаз</a:t>
            </a:r>
            <a:endParaRPr lang="ru-RU" sz="1400" dirty="0"/>
          </a:p>
          <a:p>
            <a:pPr algn="r"/>
            <a:endParaRPr lang="ru-RU" sz="1400" dirty="0"/>
          </a:p>
          <a:p>
            <a:pPr algn="r"/>
            <a:r>
              <a:rPr lang="ru-RU" sz="1400" dirty="0"/>
              <a:t>«___»_________ </a:t>
            </a:r>
            <a:r>
              <a:rPr lang="ru-RU" sz="1400" dirty="0" smtClean="0"/>
              <a:t>2016 </a:t>
            </a:r>
            <a:r>
              <a:rPr lang="ru-RU" sz="1400" dirty="0"/>
              <a:t>г.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9307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10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субъектов малого и среднего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предпринимательства (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единиц на 10 тыс. человек населения)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33265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275856" y="758309"/>
            <a:ext cx="543954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среднем по Брянской области число субъектов малого и среднего предпринимательства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увеличилось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1,1 единицы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10 тыс. человек населения и составило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251,24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единицы на 10 тыс. человек населения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248,51 единиц).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Среди городских округов лидерами остаются г. Брянск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г. Стародуб, г. Новозыбков.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максимальное значение показателя имеет г. Брянск (580,76 единиц).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5856" y="2285992"/>
            <a:ext cx="53681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низкий показатель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имеет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(36 единиц).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5" y="428608"/>
          <a:ext cx="3143272" cy="6286535"/>
        </p:xfrm>
        <a:graphic>
          <a:graphicData uri="http://schemas.openxmlformats.org/drawingml/2006/table">
            <a:tbl>
              <a:tblPr/>
              <a:tblGrid>
                <a:gridCol w="1149978"/>
                <a:gridCol w="564534"/>
                <a:gridCol w="714379"/>
                <a:gridCol w="714381"/>
              </a:tblGrid>
              <a:tr h="231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8574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305,68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304,48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304,13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580,76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09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238,41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236,07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239,48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250,65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248,51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251,24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00430" y="2643181"/>
          <a:ext cx="5143536" cy="3571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09635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11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Число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субъектов малого и среднего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предпринимательства (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единиц на 10 тыс. человек населения)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0466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2152" y="692696"/>
            <a:ext cx="277366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муниципальным районам, как и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году, первенство остается за следующими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районами: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Дятьковский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Брянский,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Трубчевский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Дубровский, где  показатели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выше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среднеобластного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значения.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территориях этот показатель ниже среднеобластного уровня. Динамика значений показателя показывает, что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21 муниципальный район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улучшили свои результаты. Так, максимальный рост был зафиксирован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районе 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26,95 единиц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10 тыс. человек населения). Снижение показателя отмечается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максимальное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Дятьковском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(9,02 единицы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10 тыс. человек населения).</a:t>
            </a: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000364" y="642919"/>
          <a:ext cx="6000792" cy="3857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000364" y="4572008"/>
          <a:ext cx="6000792" cy="2104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20398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12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(процентов)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0" y="71435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275856" y="758308"/>
            <a:ext cx="565386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среднем по Брянской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среднесписочной численности работников (без внешних совместителей) малых и средних предприятий в общей среднесписочной численности работников возросла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1,75 процентных пункта и составила 39,30 процента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 – 37,55 процента).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Среди городских округов лидерами остаются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Брянск и                 г. Стародуб (38,3 и 35,7 процента).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2285992"/>
            <a:ext cx="5572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низкий показатель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  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(26,7 процентов).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5" y="642914"/>
          <a:ext cx="3143272" cy="6080760"/>
        </p:xfrm>
        <a:graphic>
          <a:graphicData uri="http://schemas.openxmlformats.org/drawingml/2006/table">
            <a:tbl>
              <a:tblPr/>
              <a:tblGrid>
                <a:gridCol w="1257308"/>
                <a:gridCol w="613674"/>
                <a:gridCol w="673565"/>
                <a:gridCol w="598725"/>
              </a:tblGrid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28,27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29,98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30,72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5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38,32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39,23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41,21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7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500430" y="2714620"/>
          <a:ext cx="5286412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0963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13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2. 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организаций  (процентов) 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0" y="50004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42152" y="692696"/>
            <a:ext cx="277366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муниципальным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районам лидерами по данному показателю являются следующие районы: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Брасовский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Брянский,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Навлинский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Жирятинский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Красногорский районы,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показатели которых выше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среднеобластного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значения.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территориях этот показатель ниже среднеобластного уровня. Динамика значений показателя показывает, что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улучшили свои результаты. Так, максимальный рост был зафиксирован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Красногорском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районе 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21 процентный пункт).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Снижение показателя отмечается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районах, максимальное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Выгоничском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7,4 процентных пункта).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928926" y="500042"/>
          <a:ext cx="6072230" cy="4429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000364" y="4857760"/>
          <a:ext cx="6013007" cy="1571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0398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14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I.3.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инвестиций в основной капитал (за исключением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бюджетных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средств)</a:t>
            </a:r>
            <a:endParaRPr lang="en-US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расчете на 1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жителя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(рублей)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327998" y="2773640"/>
            <a:ext cx="297219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в целом по Брянской области отмечается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снижение объема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инвестиций в основной капитал  (за исключением бюджетных средств) в расчете на 1 жителя по сравнению 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7998" y="4591139"/>
            <a:ext cx="57084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Положительная динамика отмечается в 2 городских округах             г. Стародуб и г. Фокино. Среди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городских округов наибольший объем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инвестиций в основной капитал в расчете на 1 жителя имеют    г. Фокино и  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Брянск, при этом в г. Фокино достигнуто увеличение показателя (рост на 24,9 процента по сравнению с 2014 годом). Максимальное увеличение показателя в по сравнению с 2014 годом достиг г. Стародуб (рост на 74,9 процента). Максимальное снижение инвестиций имеют   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г. Новозыбков на 67,9 и 46,3 процента соответственно.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571480"/>
          <a:ext cx="3071834" cy="6143654"/>
        </p:xfrm>
        <a:graphic>
          <a:graphicData uri="http://schemas.openxmlformats.org/drawingml/2006/table">
            <a:tbl>
              <a:tblPr/>
              <a:tblGrid>
                <a:gridCol w="1143008"/>
                <a:gridCol w="685464"/>
                <a:gridCol w="600420"/>
                <a:gridCol w="642942"/>
              </a:tblGrid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15045,90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14625,58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15226,08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28881,50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30789,40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29131,20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24405,50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10998,80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3531,90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4908,10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4033,90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2167,80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11853,70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9207,30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16104,00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19237,70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31642,00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39531,90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35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28882,47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41980,23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26904,31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4252,60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1047,70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23733,40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24195,90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19939,00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147973,80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539890,20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106006,80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8593,20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10956,90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14161,00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28268,50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33112,20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34101,40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5605,70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2745,50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1805,00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21343,50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14284,70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19142,70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13771,50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4679,30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1905,60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1529,60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4014,00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8121,90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11721,90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6122,60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4578,30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7196,70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24913,70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29223,90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7380,20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3592,10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3864,70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3187,30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5292,30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4774,70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8965,80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1588,00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1674,60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3024,00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1584,10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1297,10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11741,70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15756,90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11733,60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6108,70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22027,90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32451,00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4380,60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5559,30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58350,50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426758,50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368079,60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336554,00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85725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36744,10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19703,00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37976,20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26366,73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37006,66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24780,99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286116" y="571480"/>
          <a:ext cx="3357586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6643702" y="500043"/>
          <a:ext cx="2357454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2432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15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I.3.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инвестиций в основной капитал (за исключением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бюджетных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средств) в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расчете на 1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жителя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(рублей)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156176" y="751344"/>
            <a:ext cx="28803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муниципальным районам высокий уровень объема инвестиций в основной капитал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расчете на 1 жителя достигнут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Трубчевском,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Выгоничском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Унечском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Жирятинском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данного показателя отмечается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районах, из них максимальное увеличение достигнуто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(более чем в 9 раз) и Красногорском (в 1,6 раза)  районах.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зафиксировано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 территориях, из них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максимальное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Выгоничском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80,4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Навлинском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74,8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Злынковском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70,6 процента) районах.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14282" y="642918"/>
          <a:ext cx="5929353" cy="5857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807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16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357554" y="699592"/>
            <a:ext cx="56789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 </a:t>
            </a:r>
            <a:r>
              <a:rPr lang="ru-RU" sz="1400" dirty="0" smtClean="0">
                <a:latin typeface="Times New Roman"/>
                <a:ea typeface="Times New Roman"/>
              </a:rPr>
              <a:t>2015 </a:t>
            </a:r>
            <a:r>
              <a:rPr lang="ru-RU" sz="1400" dirty="0">
                <a:latin typeface="Times New Roman"/>
                <a:ea typeface="Times New Roman"/>
              </a:rPr>
              <a:t>году доля 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района) составила в среднем по области </a:t>
            </a:r>
            <a:r>
              <a:rPr lang="ru-RU" sz="1400" dirty="0" smtClean="0">
                <a:latin typeface="Times New Roman"/>
                <a:ea typeface="Times New Roman"/>
              </a:rPr>
              <a:t>55,2 </a:t>
            </a:r>
            <a:r>
              <a:rPr lang="ru-RU" sz="1400" dirty="0">
                <a:latin typeface="Times New Roman"/>
                <a:ea typeface="Times New Roman"/>
              </a:rPr>
              <a:t>процента и возросла </a:t>
            </a:r>
            <a:r>
              <a:rPr lang="ru-RU" sz="1400" dirty="0" smtClean="0">
                <a:latin typeface="Times New Roman"/>
                <a:ea typeface="Times New Roman"/>
              </a:rPr>
              <a:t>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3,1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</a:t>
            </a:r>
          </a:p>
          <a:p>
            <a:pPr indent="360000" algn="just"/>
            <a:r>
              <a:rPr lang="ru-RU" sz="1400" dirty="0">
                <a:latin typeface="Times New Roman"/>
                <a:ea typeface="Times New Roman"/>
              </a:rPr>
              <a:t>Доля площади земельных участков, являющихся объектами налогообложения земельным налогом, в общей площади территории городского округа составила в среднем </a:t>
            </a:r>
            <a:r>
              <a:rPr lang="ru-RU" sz="1400" dirty="0" smtClean="0">
                <a:latin typeface="Times New Roman"/>
                <a:ea typeface="Times New Roman"/>
              </a:rPr>
              <a:t>40,2 </a:t>
            </a:r>
            <a:r>
              <a:rPr lang="ru-RU" sz="1400" dirty="0">
                <a:latin typeface="Times New Roman"/>
                <a:ea typeface="Times New Roman"/>
              </a:rPr>
              <a:t>процента и </a:t>
            </a:r>
            <a:r>
              <a:rPr lang="ru-RU" sz="1400" dirty="0" smtClean="0">
                <a:latin typeface="Times New Roman"/>
                <a:ea typeface="Times New Roman"/>
              </a:rPr>
              <a:t>снизилась 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1,1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Рост </a:t>
            </a:r>
            <a:r>
              <a:rPr lang="ru-RU" sz="1400" dirty="0" smtClean="0">
                <a:latin typeface="Times New Roman"/>
                <a:ea typeface="Times New Roman"/>
              </a:rPr>
              <a:t>данного показателя зафиксирован в 4-х городских округах. Максимальное значение </a:t>
            </a:r>
            <a:r>
              <a:rPr lang="ru-RU" sz="1400" dirty="0">
                <a:latin typeface="Times New Roman"/>
                <a:ea typeface="Times New Roman"/>
              </a:rPr>
              <a:t>показателя </a:t>
            </a:r>
            <a:r>
              <a:rPr lang="ru-RU" sz="1400" dirty="0" smtClean="0">
                <a:latin typeface="Times New Roman"/>
                <a:ea typeface="Times New Roman"/>
              </a:rPr>
              <a:t>имеет г. Стародуб - 64 процента. Минимальное значение, по-прежнему, осталось </a:t>
            </a:r>
            <a:r>
              <a:rPr lang="ru-RU" sz="1400" dirty="0">
                <a:latin typeface="Times New Roman"/>
                <a:ea typeface="Times New Roman"/>
              </a:rPr>
              <a:t>в г. Новозыбкове </a:t>
            </a:r>
            <a:r>
              <a:rPr lang="ru-RU" sz="1400" dirty="0" smtClean="0">
                <a:latin typeface="Times New Roman"/>
                <a:ea typeface="Times New Roman"/>
              </a:rPr>
              <a:t>– 12,5 процента.</a:t>
            </a:r>
            <a:endParaRPr lang="ru-RU" sz="1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5" y="500058"/>
          <a:ext cx="3286148" cy="6215090"/>
        </p:xfrm>
        <a:graphic>
          <a:graphicData uri="http://schemas.openxmlformats.org/drawingml/2006/table">
            <a:tbl>
              <a:tblPr/>
              <a:tblGrid>
                <a:gridCol w="1070023"/>
                <a:gridCol w="930240"/>
                <a:gridCol w="642942"/>
                <a:gridCol w="642943"/>
              </a:tblGrid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41,27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1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53,11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54,56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58,53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555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643306" y="3429000"/>
          <a:ext cx="5143536" cy="29289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73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17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площади земельных участков, являющихся объектами налогообложения земельным налогом, в общей площади территории городского округа (муниципального района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94656" y="642918"/>
            <a:ext cx="8941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Доля площади земельных участков, являющихся объектами налогообложения земельным налогом, в общей площади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территорий муниципальных районов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составила в среднем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58,5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и возросла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сравнению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годом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3,97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процентных пункта. Рост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данного показателя зафиксирован в 22 муниципальных районах. Максимальное значение показателя зафиксировано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Навлинском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-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97,8 процента.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значения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Климовском районе – 8,2 процента,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Злынковском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– 20 процентов.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7256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0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18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прибыльных сельскохозяйственных организаций в общем их числе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357554" y="699592"/>
            <a:ext cx="56789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 </a:t>
            </a:r>
            <a:r>
              <a:rPr lang="ru-RU" sz="1400" dirty="0" smtClean="0">
                <a:latin typeface="Times New Roman"/>
                <a:ea typeface="Times New Roman"/>
              </a:rPr>
              <a:t>2015 </a:t>
            </a:r>
            <a:r>
              <a:rPr lang="ru-RU" sz="1400" dirty="0">
                <a:latin typeface="Times New Roman"/>
                <a:ea typeface="Times New Roman"/>
              </a:rPr>
              <a:t>году 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прибыльных сельскохозяйственных организаций в общем их числе по муниципальным районам </a:t>
            </a:r>
            <a:r>
              <a:rPr lang="ru-RU" sz="1400" dirty="0" smtClean="0">
                <a:latin typeface="Times New Roman"/>
                <a:ea typeface="Times New Roman"/>
              </a:rPr>
              <a:t>составила </a:t>
            </a:r>
            <a:r>
              <a:rPr lang="ru-RU" sz="1400" dirty="0">
                <a:latin typeface="Times New Roman"/>
                <a:ea typeface="Times New Roman"/>
              </a:rPr>
              <a:t>в среднем по области </a:t>
            </a:r>
            <a:r>
              <a:rPr lang="ru-RU" sz="1400" dirty="0" smtClean="0">
                <a:latin typeface="Times New Roman"/>
                <a:ea typeface="Times New Roman"/>
              </a:rPr>
              <a:t>77,5 </a:t>
            </a:r>
            <a:r>
              <a:rPr lang="ru-RU" sz="1400" dirty="0">
                <a:latin typeface="Times New Roman"/>
                <a:ea typeface="Times New Roman"/>
              </a:rPr>
              <a:t>процента и возросла </a:t>
            </a:r>
            <a:r>
              <a:rPr lang="ru-RU" sz="1400" dirty="0" smtClean="0">
                <a:latin typeface="Times New Roman"/>
                <a:ea typeface="Times New Roman"/>
              </a:rPr>
              <a:t>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2,7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</a:t>
            </a:r>
          </a:p>
          <a:p>
            <a:pPr indent="360000" algn="just"/>
            <a:r>
              <a:rPr lang="ru-RU" sz="1400" dirty="0" smtClean="0">
                <a:latin typeface="Times New Roman"/>
                <a:ea typeface="Times New Roman"/>
              </a:rPr>
              <a:t>Рост данного показателя зафиксирован в 14-ти муниципальных районах. Максимальное значение </a:t>
            </a:r>
            <a:r>
              <a:rPr lang="ru-RU" sz="1400" dirty="0">
                <a:latin typeface="Times New Roman"/>
                <a:ea typeface="Times New Roman"/>
              </a:rPr>
              <a:t>показателя </a:t>
            </a:r>
            <a:r>
              <a:rPr lang="ru-RU" sz="1400" dirty="0" smtClean="0">
                <a:latin typeface="Times New Roman"/>
                <a:ea typeface="Times New Roman"/>
              </a:rPr>
              <a:t>имеет </a:t>
            </a:r>
            <a:r>
              <a:rPr lang="ru-RU" sz="1400" dirty="0" err="1" smtClean="0">
                <a:latin typeface="Times New Roman"/>
                <a:ea typeface="Times New Roman"/>
              </a:rPr>
              <a:t>Мглинский</a:t>
            </a:r>
            <a:r>
              <a:rPr lang="ru-RU" sz="1400" dirty="0" smtClean="0">
                <a:latin typeface="Times New Roman"/>
                <a:ea typeface="Times New Roman"/>
              </a:rPr>
              <a:t> район - 100 процентов. Минимальное значение в Брянском районе – 53 процента.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3" y="642941"/>
          <a:ext cx="3143272" cy="5857892"/>
        </p:xfrm>
        <a:graphic>
          <a:graphicData uri="http://schemas.openxmlformats.org/drawingml/2006/table">
            <a:tbl>
              <a:tblPr/>
              <a:tblGrid>
                <a:gridCol w="1024266"/>
                <a:gridCol w="861698"/>
                <a:gridCol w="628654"/>
                <a:gridCol w="628654"/>
              </a:tblGrid>
              <a:tr h="342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363884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74,18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77,48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77,48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500431" y="3571876"/>
          <a:ext cx="542928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73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19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прибыльных сельскохозяйственных организаций в общем их числе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94656" y="642918"/>
            <a:ext cx="8941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Снижение доли прибыльных сельскохозяйственных организаций в общем их числе отмечено в 10 муниципальных районах. Значительное снижение произошло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на 14,3 п.п. (85,7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Почепском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– на 13,5 п.п. (80 процентов), Брянском районе на 12 п.п. (53 процента), Климовском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Комаричском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 – на 9 п.п. (соответственно составило по 91 проценту).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7256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0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Номер слайда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662849D-A002-4D82-977B-C1047BB9004F}" type="slidenum">
              <a:rPr lang="ru-RU" smtClean="0"/>
              <a:pPr/>
              <a:t>2</a:t>
            </a:fld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504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1383196" y="283818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1305342"/>
            <a:ext cx="8941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Общая информация о городских округах Брянской области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……………………….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Общая информация о муниципальных районах Брянской области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Введение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…………………………………………………………………………………… 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ЭКОНОМИЧЕСКОЕ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………………………………………………………. 9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……………………………………………………………...  21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ЖИЛИЩНО-КОММУНАЛЬНЫЙ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…………………………………… 33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МУНИЦИПАЛЬНОЕ УПРАВЛЕНИЕ………………………………………………….48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……………………………………………………………………………….. 53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1. Результаты мониторинга оценки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эффективности деятельности органов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местного самоуправления …………………………………………..55 ПРИЛОЖЕНИЕ 2. Комплексная оценка эффективности  деятельности ..........................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10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20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357554" y="699592"/>
            <a:ext cx="56789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 </a:t>
            </a:r>
            <a:r>
              <a:rPr lang="ru-RU" sz="1400" dirty="0" smtClean="0">
                <a:latin typeface="Times New Roman"/>
                <a:ea typeface="Times New Roman"/>
              </a:rPr>
              <a:t>2015 </a:t>
            </a:r>
            <a:r>
              <a:rPr lang="ru-RU" sz="1400" dirty="0">
                <a:latin typeface="Times New Roman"/>
                <a:ea typeface="Times New Roman"/>
              </a:rPr>
              <a:t>году 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</a:t>
            </a:r>
            <a:r>
              <a:rPr lang="ru-RU" sz="1400" dirty="0" smtClean="0">
                <a:latin typeface="Times New Roman"/>
                <a:ea typeface="Times New Roman"/>
              </a:rPr>
              <a:t>составила </a:t>
            </a:r>
            <a:r>
              <a:rPr lang="ru-RU" sz="1400" dirty="0">
                <a:latin typeface="Times New Roman"/>
                <a:ea typeface="Times New Roman"/>
              </a:rPr>
              <a:t>в среднем по области </a:t>
            </a:r>
            <a:r>
              <a:rPr lang="ru-RU" sz="1400" dirty="0" smtClean="0">
                <a:latin typeface="Times New Roman"/>
                <a:ea typeface="Times New Roman"/>
              </a:rPr>
              <a:t>60,6 </a:t>
            </a:r>
            <a:r>
              <a:rPr lang="ru-RU" sz="1400" dirty="0">
                <a:latin typeface="Times New Roman"/>
                <a:ea typeface="Times New Roman"/>
              </a:rPr>
              <a:t>процента и </a:t>
            </a:r>
            <a:r>
              <a:rPr lang="ru-RU" sz="1400" dirty="0" smtClean="0">
                <a:latin typeface="Times New Roman"/>
                <a:ea typeface="Times New Roman"/>
              </a:rPr>
              <a:t>снизилась 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2,3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</a:t>
            </a:r>
          </a:p>
          <a:p>
            <a:pPr indent="360000" algn="just"/>
            <a:r>
              <a:rPr lang="ru-RU" sz="1400" dirty="0">
                <a:latin typeface="Times New Roman"/>
                <a:ea typeface="Times New Roman"/>
              </a:rPr>
              <a:t>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</a:t>
            </a:r>
            <a:r>
              <a:rPr lang="ru-RU" sz="1400" dirty="0" smtClean="0">
                <a:latin typeface="Times New Roman"/>
                <a:ea typeface="Times New Roman"/>
              </a:rPr>
              <a:t>городских округов </a:t>
            </a:r>
            <a:r>
              <a:rPr lang="ru-RU" sz="1400" dirty="0">
                <a:latin typeface="Times New Roman"/>
                <a:ea typeface="Times New Roman"/>
              </a:rPr>
              <a:t>составила в среднем </a:t>
            </a:r>
            <a:r>
              <a:rPr lang="ru-RU" sz="1400" dirty="0" smtClean="0">
                <a:latin typeface="Times New Roman"/>
                <a:ea typeface="Times New Roman"/>
              </a:rPr>
              <a:t>56,9 </a:t>
            </a:r>
            <a:r>
              <a:rPr lang="ru-RU" sz="1400" dirty="0">
                <a:latin typeface="Times New Roman"/>
                <a:ea typeface="Times New Roman"/>
              </a:rPr>
              <a:t>процента и </a:t>
            </a:r>
            <a:r>
              <a:rPr lang="ru-RU" sz="1400" dirty="0" smtClean="0">
                <a:latin typeface="Times New Roman"/>
                <a:ea typeface="Times New Roman"/>
              </a:rPr>
              <a:t>увеличилась 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3,8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Рост </a:t>
            </a:r>
            <a:r>
              <a:rPr lang="ru-RU" sz="1400" dirty="0" smtClean="0">
                <a:latin typeface="Times New Roman"/>
                <a:ea typeface="Times New Roman"/>
              </a:rPr>
              <a:t>данного показателя зафиксирован в г. Новозыбкове – на 47,5 п.п. и имеет максимальное значение показателя 84,8 процента. Минимальное значение имеет </a:t>
            </a:r>
            <a:r>
              <a:rPr lang="ru-RU" sz="1400" dirty="0">
                <a:latin typeface="Times New Roman"/>
                <a:ea typeface="Times New Roman"/>
              </a:rPr>
              <a:t>в г. </a:t>
            </a:r>
            <a:r>
              <a:rPr lang="ru-RU" sz="1400" dirty="0" smtClean="0">
                <a:latin typeface="Times New Roman"/>
                <a:ea typeface="Times New Roman"/>
              </a:rPr>
              <a:t>Брянск – 35,8 процента. У 2-х городских округов данный показатель стабилен и остался уровне 2014 года.</a:t>
            </a:r>
            <a:endParaRPr lang="ru-RU" sz="14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4" y="428601"/>
          <a:ext cx="3143272" cy="6429408"/>
        </p:xfrm>
        <a:graphic>
          <a:graphicData uri="http://schemas.openxmlformats.org/drawingml/2006/table">
            <a:tbl>
              <a:tblPr/>
              <a:tblGrid>
                <a:gridCol w="1032755"/>
                <a:gridCol w="763400"/>
                <a:gridCol w="641484"/>
                <a:gridCol w="705633"/>
              </a:tblGrid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54,23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53,07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38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65,09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61,42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1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428992" y="4357694"/>
          <a:ext cx="5438475" cy="2085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73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21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(процентов)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94656" y="642918"/>
            <a:ext cx="8941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 по муниципальным районам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среднем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61,4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снизилась по сравнению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годом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3,67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процентных пункта. Рост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данного показателя зафиксирован в 6 муниципальных районах. Максимальное значение показателя зафиксировано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Клетнянском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– 87,2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Минимальные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значения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Климовском районе – 16,3 процента. В 8 муниципальных районах данный показатель остался на уровне 2014 года.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7256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0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22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населения, проживающего в населенных пунктах, не имеющих регулярного автобусного и (или) железнодорожного сообщения с административным центром городского округа (муниципального района), в общей численности населения городского округа (муниципального района)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0" y="642918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3357554" y="699592"/>
            <a:ext cx="56789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В </a:t>
            </a:r>
            <a:r>
              <a:rPr lang="ru-RU" sz="1400" dirty="0" smtClean="0">
                <a:latin typeface="Times New Roman"/>
                <a:ea typeface="Times New Roman"/>
              </a:rPr>
              <a:t>2015 </a:t>
            </a:r>
            <a:r>
              <a:rPr lang="ru-RU" sz="1400" dirty="0">
                <a:latin typeface="Times New Roman"/>
                <a:ea typeface="Times New Roman"/>
              </a:rPr>
              <a:t>году 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населения, проживающего в населенных пунктах, не имеющих регулярного автобусного и (или) железнодорожного сообщения с административным центром  муниципального района, в общей численности населения муниципального района </a:t>
            </a:r>
            <a:r>
              <a:rPr lang="ru-RU" sz="1400" dirty="0" smtClean="0">
                <a:latin typeface="Times New Roman"/>
                <a:ea typeface="Times New Roman"/>
              </a:rPr>
              <a:t>составила </a:t>
            </a:r>
            <a:r>
              <a:rPr lang="ru-RU" sz="1400" dirty="0">
                <a:latin typeface="Times New Roman"/>
                <a:ea typeface="Times New Roman"/>
              </a:rPr>
              <a:t>в среднем по области </a:t>
            </a:r>
            <a:r>
              <a:rPr lang="ru-RU" sz="1400" dirty="0" smtClean="0">
                <a:latin typeface="Times New Roman"/>
                <a:ea typeface="Times New Roman"/>
              </a:rPr>
              <a:t>1,42 </a:t>
            </a:r>
            <a:r>
              <a:rPr lang="ru-RU" sz="1400" dirty="0">
                <a:latin typeface="Times New Roman"/>
                <a:ea typeface="Times New Roman"/>
              </a:rPr>
              <a:t>процента и возросла </a:t>
            </a:r>
            <a:r>
              <a:rPr lang="ru-RU" sz="1400" dirty="0" smtClean="0">
                <a:latin typeface="Times New Roman"/>
                <a:ea typeface="Times New Roman"/>
              </a:rPr>
              <a:t>по сравнению </a:t>
            </a:r>
            <a:r>
              <a:rPr lang="ru-RU" sz="1400" dirty="0">
                <a:latin typeface="Times New Roman"/>
                <a:ea typeface="Times New Roman"/>
              </a:rPr>
              <a:t>с </a:t>
            </a:r>
            <a:r>
              <a:rPr lang="ru-RU" sz="1400" dirty="0" smtClean="0">
                <a:latin typeface="Times New Roman"/>
                <a:ea typeface="Times New Roman"/>
              </a:rPr>
              <a:t>2014 </a:t>
            </a:r>
            <a:r>
              <a:rPr lang="ru-RU" sz="1400" dirty="0">
                <a:latin typeface="Times New Roman"/>
                <a:ea typeface="Times New Roman"/>
              </a:rPr>
              <a:t>годом на </a:t>
            </a:r>
            <a:r>
              <a:rPr lang="ru-RU" sz="1400" dirty="0" smtClean="0">
                <a:latin typeface="Times New Roman"/>
                <a:ea typeface="Times New Roman"/>
              </a:rPr>
              <a:t>0,05 </a:t>
            </a:r>
            <a:r>
              <a:rPr lang="ru-RU" sz="1400" dirty="0">
                <a:latin typeface="Times New Roman"/>
                <a:ea typeface="Times New Roman"/>
              </a:rPr>
              <a:t>процентных пункта. </a:t>
            </a:r>
          </a:p>
          <a:p>
            <a:pPr indent="360000" algn="just"/>
            <a:r>
              <a:rPr lang="ru-RU" sz="1400" dirty="0" smtClean="0">
                <a:latin typeface="Times New Roman"/>
                <a:ea typeface="Times New Roman"/>
              </a:rPr>
              <a:t>Рост данного показателя зафиксирован в 2-х муниципальных районах, снижение в 9 муниципальных районах. Не имеют населения, которое не связано автомобильным и железнодорожным транспортом </a:t>
            </a:r>
            <a:r>
              <a:rPr lang="ru-RU" sz="1400" dirty="0" err="1" smtClean="0">
                <a:latin typeface="Times New Roman"/>
                <a:ea typeface="Times New Roman"/>
              </a:rPr>
              <a:t>Жирятинский</a:t>
            </a:r>
            <a:r>
              <a:rPr lang="ru-RU" sz="1400" dirty="0" smtClean="0">
                <a:latin typeface="Times New Roman"/>
                <a:ea typeface="Times New Roman"/>
              </a:rPr>
              <a:t> и Красногорский муниципальные районы. Максимальное значение показателя в </a:t>
            </a:r>
            <a:r>
              <a:rPr lang="ru-RU" sz="1400" dirty="0" err="1" smtClean="0">
                <a:latin typeface="Times New Roman"/>
                <a:ea typeface="Times New Roman"/>
              </a:rPr>
              <a:t>Рогнединском</a:t>
            </a:r>
            <a:r>
              <a:rPr lang="ru-RU" sz="1400" dirty="0" smtClean="0">
                <a:latin typeface="Times New Roman"/>
                <a:ea typeface="Times New Roman"/>
              </a:rPr>
              <a:t> районе – 5,6 процента.</a:t>
            </a:r>
            <a:endParaRPr lang="ru-RU" sz="14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5" y="785801"/>
          <a:ext cx="3214708" cy="5571816"/>
        </p:xfrm>
        <a:graphic>
          <a:graphicData uri="http://schemas.openxmlformats.org/drawingml/2006/table">
            <a:tbl>
              <a:tblPr/>
              <a:tblGrid>
                <a:gridCol w="1046761"/>
                <a:gridCol w="706716"/>
                <a:gridCol w="784451"/>
                <a:gridCol w="676780"/>
              </a:tblGrid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359472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00430" y="3500438"/>
          <a:ext cx="5286412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734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23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населения, проживающего в населенных пунктах, не имеющих регулярного автобусного и (или) железнодорожного сообщения с административным центром городского округа (муниципального района), в общей численности населения городского округа (муниципального района) (процентов)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0" y="642918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94656" y="642918"/>
            <a:ext cx="89418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Снижение доли населения, проживающего в населенных пунктах, не имеющих регулярного автобусного и (или) железнодорожного сообщения с административным центром городского округа (муниципального района), в общей численности населения городского округа (муниципального района) отмечено в 9 муниципальных районах. Наибольшее снижение произошло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Почепском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на 0,3 п.п. (3,5 процента), Севском районе – на 0,2 п.п. (2,1 процента). В 14-ти муниципальных районах данный показатель остался без изменений.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2071678"/>
          <a:ext cx="8572560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0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24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479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40466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4656" y="548089"/>
            <a:ext cx="8941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целях дальнейшего развития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предпринимательства необходимо: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обеспечить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реализацию комплекса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мероприятий на местном уровне,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направленных на создание благоприятных условий для развития малого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среднего бизнеса;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активнее участвовать в реализации региональной программы государственной поддержки субъектов малого и среднего бизнеса;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развивать инфраструктуру поддержки малого предпринимательства, оказывающую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широкий спектр услуг (предоставление на льготной основе помещений, оказание консультационных услуг по вопросам предпринимательской деятельности и другое);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оказывать информационную, методологическую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консультационную поддержку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субъектам малого и среднего предпринимательства (проведение тематических семинаров, издание методических пособий, обеспечение участия предпринимателей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выставочно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– ярмарочных мероприятиях и другое).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целях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развития экономического потенциала муниципальных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образований необходимо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принять меры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привлечению инвестиций в экономику, выработать решения, способствующие успешной реализации инвестиционных проектов, содействовать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урегулированию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финансовых и имущественных проблем между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участниками при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реализации инвестиционных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Принять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меры по вовлечению в хозяйственный оборот неиспользуемых сельскохозяйственных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земель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по признанию права муниципальной собственности на земельные участки, выделенные в счет невостребованных долей, а также проведению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других мероприятий, способствующих развитию сельскохозяйственного производства.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81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030" name="Picture 6" descr="http://www.samaragis.ru/images/stories/par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3" y="3068960"/>
            <a:ext cx="3048000" cy="2718048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s10007.userapi.com/u149319858/-14/x_246841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81" y="2348880"/>
            <a:ext cx="3516817" cy="2910469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14125" cy="101566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sz="6000" dirty="0" smtClean="0"/>
              <a:t>II. </a:t>
            </a:r>
            <a:r>
              <a:rPr lang="ru-RU" sz="6000" dirty="0" smtClean="0"/>
              <a:t>Общее образование</a:t>
            </a:r>
            <a:endParaRPr lang="ru-RU" sz="6000" dirty="0"/>
          </a:p>
        </p:txBody>
      </p:sp>
      <p:pic>
        <p:nvPicPr>
          <p:cNvPr id="1040" name="Picture 16" descr="http://sms-zao.3dn.ru/_nw/0/527426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28800"/>
            <a:ext cx="2952328" cy="3295214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26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II.1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детей в возрасте 1-6 лет, состоящих на учете для определения в муниципальные дошкольные образовательные учреждения, в общей численности детей в возрасте 1-6 лет (процентов)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571480"/>
            <a:ext cx="9001156" cy="1588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771800" y="533906"/>
            <a:ext cx="61926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 в возрасте 1-6 лет, состоящих на учете для определения в муниципальные дошкольные образовательные учреждения, в общей численности детей в возрасте 1-6 лет в целом 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Брянской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области снизилась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1,09 процентных пункта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8,71 процента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9,8 процента).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3-х городских округах очередность детей в возрасте 1-6 лет, состоящих на учете для определения в муниципальные дошкольные образовательные учреждения снизилась. Максимальное снижение в г. Брянске на 10,1 процентных пункта. В 3-х городских округах данный показатель повысился. Максимальное повышение отмечается в г. Фокино на 30,1 процентных пункта, что объясняется введением электронной очередности в муниципальные дошкольные образовательные учреждения и постановку на очередь детей проживающих с родителями в прилегающих к г. Фокино населенных пунктах.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42843" y="571489"/>
          <a:ext cx="2643207" cy="6143666"/>
        </p:xfrm>
        <a:graphic>
          <a:graphicData uri="http://schemas.openxmlformats.org/drawingml/2006/table">
            <a:tbl>
              <a:tblPr/>
              <a:tblGrid>
                <a:gridCol w="1071571"/>
                <a:gridCol w="500066"/>
                <a:gridCol w="500066"/>
                <a:gridCol w="571504"/>
              </a:tblGrid>
              <a:tr h="315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14,17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18,07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05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8,83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6,63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5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928925" y="3571876"/>
          <a:ext cx="5786479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529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27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1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II.1.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детей в возрасте 1-6 лет, состоящих на учете для определения в муниципальные дошкольные образовательные учреждения, в общей численности детей в возрасте 1-6 лет  (процентов)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500042"/>
            <a:ext cx="9144000" cy="1588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27820" y="476672"/>
            <a:ext cx="89086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зафиксировано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детей в возрасте 1-6 лет, состоящих на учете для определения в муниципальные дошкольные образовательные учреждения, в общей численности детей в возрасте 1-6 лет,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причем максимальное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отмечено в Севском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.),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Дятьковском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Климовском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 - увеличение менее 1 п.п.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12 муниципальных районах все дети в возрасте 1-6 лет обеспечены местами в муниципальных дошкольных образовательных учреждениях.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85720" y="1928802"/>
          <a:ext cx="8572560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4809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28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0" y="-5352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выпускников муниципальных общеобразовательных учреждений, сдавших единый государственный экзамен по русскому языку и математике, в общей численности выпускников муниципальных общеобразовательных учреждений, сдавших единый государственный экзамен по данным предметам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процентов)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928670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286116" y="3500439"/>
            <a:ext cx="54726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Доля выпускников муниципальных общеобразовательных учреждений, сдавших единый государственный экзамен по русскому языку и математике, в общей численности выпускников муниципальных общеобразовательных учреждений, сдавших единый государственный экзамен по данным предметам, в 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в среднем по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составила 98,62 процента.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5 муниципальных образованиях данный показатель остался на уровне 2014 года (100 процентов).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городских округов зафиксировано увеличение показателя в г. Сельцо и г. Стародубе (на 2,3 и 0,9 п.п. соответственно), снижение - в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г. Новозыбков ( на 0,7 и 2,1 п.п. соответственно).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3" y="1000107"/>
          <a:ext cx="3143273" cy="5791200"/>
        </p:xfrm>
        <a:graphic>
          <a:graphicData uri="http://schemas.openxmlformats.org/drawingml/2006/table">
            <a:tbl>
              <a:tblPr/>
              <a:tblGrid>
                <a:gridCol w="1270665"/>
                <a:gridCol w="726094"/>
                <a:gridCol w="544570"/>
                <a:gridCol w="601944"/>
              </a:tblGrid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79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97,09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98,49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6429388" y="1000107"/>
          <a:ext cx="2571768" cy="2571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357553" y="1071547"/>
          <a:ext cx="3071835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8974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29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выпускников муниципальных общеобразовательных учреждений, сдавших единый государственный экзамен по русскому языку и математике, в общей численности выпускников муниципальных общеобразовательных учреждений, сдавших единый государственный экзамен по данным предметам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процентов)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39552" y="5286388"/>
            <a:ext cx="82809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18 муниципальных районах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отмечается увеличение показателя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сравнению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годом, максимальное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– в Трубчевском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Навлинском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 (на 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районах зафиксировано 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максимальное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Брянском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2,6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Комаричском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Красногорском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 районах.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642910" y="857233"/>
          <a:ext cx="8001056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253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83196" y="188640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Общая информация о городских округах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Брянской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618733"/>
              </p:ext>
            </p:extLst>
          </p:nvPr>
        </p:nvGraphicFramePr>
        <p:xfrm>
          <a:off x="107504" y="764704"/>
          <a:ext cx="8941841" cy="5496764"/>
        </p:xfrm>
        <a:graphic>
          <a:graphicData uri="http://schemas.openxmlformats.org/drawingml/2006/table">
            <a:tbl>
              <a:tblPr firstRow="1" firstCol="1" lastCol="1" bandRow="1">
                <a:tableStyleId>{7DF18680-E054-41AD-8BC1-D1AEF772440D}</a:tableStyleId>
              </a:tblPr>
              <a:tblGrid>
                <a:gridCol w="341096"/>
                <a:gridCol w="811032"/>
                <a:gridCol w="1389584"/>
                <a:gridCol w="1850777"/>
                <a:gridCol w="2227701"/>
                <a:gridCol w="2321651"/>
              </a:tblGrid>
              <a:tr h="703882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городского округа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Среднегодовая численность постоянного населения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в отчетном году (тыс. чел.)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Административное значение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Официальный сайт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7362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Брянск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425,321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 центр Брянской области и Брянского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2"/>
                        </a:rPr>
                        <a:t>http://www.bryansk032.ru/</a:t>
                      </a:r>
                      <a:endParaRPr lang="en-US" sz="1100" b="1" i="0" u="sng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Клинцы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69,286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 центр </a:t>
                      </a:r>
                      <a:r>
                        <a:rPr lang="ru-RU" sz="1100" u="none" strike="noStrike" dirty="0" err="1">
                          <a:effectLst/>
                        </a:rPr>
                        <a:t>Клинцовского</a:t>
                      </a:r>
                      <a:r>
                        <a:rPr lang="ru-RU" sz="1100" u="none" strike="noStrike" dirty="0">
                          <a:effectLst/>
                        </a:rPr>
                        <a:t> района и </a:t>
                      </a:r>
                      <a:r>
                        <a:rPr lang="ru-RU" sz="1100" u="none" strike="noStrike" dirty="0" err="1">
                          <a:effectLst/>
                        </a:rPr>
                        <a:t>Клинцовского</a:t>
                      </a:r>
                      <a:r>
                        <a:rPr lang="ru-RU" sz="1100" u="none" strike="noStrike" dirty="0">
                          <a:effectLst/>
                        </a:rPr>
                        <a:t> городского округа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sng" strike="noStrike" kern="1200" dirty="0">
                          <a:effectLst/>
                          <a:hlinkClick r:id="rId3"/>
                        </a:rPr>
                        <a:t>http://www.klinci.ru/</a:t>
                      </a:r>
                      <a:endParaRPr lang="en-US" sz="1100" b="1" u="sng" strike="noStrike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864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Новозыбков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40,699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 центр </a:t>
                      </a:r>
                      <a:r>
                        <a:rPr lang="ru-RU" sz="1100" u="none" strike="noStrike" dirty="0" err="1">
                          <a:effectLst/>
                        </a:rPr>
                        <a:t>Новозыбковского</a:t>
                      </a:r>
                      <a:r>
                        <a:rPr lang="ru-RU" sz="1100" u="none" strike="noStrike" dirty="0">
                          <a:effectLst/>
                        </a:rPr>
                        <a:t> района, город областного подчинения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sng" strike="noStrike" kern="1200" dirty="0">
                          <a:effectLst/>
                          <a:hlinkClick r:id="rId4"/>
                        </a:rPr>
                        <a:t>http://zibkoe.ucoz.ru/</a:t>
                      </a:r>
                      <a:endParaRPr lang="en-US" sz="1100" b="1" u="sng" strike="noStrike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Сельцо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16,858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Город областного подчинения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100" u="sng" strike="noStrike" kern="1200" dirty="0" smtClean="0">
                          <a:effectLst/>
                          <a:hlinkClick r:id="rId5"/>
                        </a:rPr>
                        <a:t>http://www.admsel.ru/</a:t>
                      </a:r>
                      <a:endParaRPr lang="en-US" sz="1100" b="1" u="sng" strike="noStrike" kern="120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7701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Стародуб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18,868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 центр Стародубского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6"/>
                        </a:rPr>
                        <a:t>http://</a:t>
                      </a:r>
                      <a:r>
                        <a:rPr lang="ru-RU" sz="1100" u="sng" strike="noStrike" dirty="0">
                          <a:effectLst/>
                          <a:hlinkClick r:id="rId6"/>
                        </a:rPr>
                        <a:t>город-</a:t>
                      </a:r>
                      <a:r>
                        <a:rPr lang="ru-RU" sz="1100" u="sng" strike="noStrike" dirty="0" err="1">
                          <a:effectLst/>
                          <a:hlinkClick r:id="rId6"/>
                        </a:rPr>
                        <a:t>стародуб.рф</a:t>
                      </a:r>
                      <a:r>
                        <a:rPr lang="ru-RU" sz="1100" u="sng" strike="noStrike" dirty="0">
                          <a:effectLst/>
                          <a:hlinkClick r:id="rId6"/>
                        </a:rPr>
                        <a:t>/</a:t>
                      </a:r>
                      <a:endParaRPr lang="ru-RU" sz="1100" b="1" i="0" u="sng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194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Фокино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13,190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Самостоятельное муниципальное образование - городского округа в составе Брянской области, находился в подчинении Дятьковскому району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http://admfokino.narod.ru/</a:t>
                      </a:r>
                      <a:endParaRPr lang="en-US" sz="1100" b="1" i="0" u="sng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7" name="Рисунок 6" descr="alt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231293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al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3140968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alt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4761208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hrono.ru/heraldicum/russia/subjects/towns/images/selco.gif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3969120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russia.yaxy.ru/rus/base/ru-gb/ImgPrv/182.jp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555329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l_fi" descr="http://ksivi.org/downloads/bryansk_2c5.jpg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159285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279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30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500430" y="980728"/>
            <a:ext cx="55489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 в целом по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снизилась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отношению 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2,63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 и составила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6,56 процента.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1" y="785794"/>
          <a:ext cx="3130831" cy="5857913"/>
        </p:xfrm>
        <a:graphic>
          <a:graphicData uri="http://schemas.openxmlformats.org/drawingml/2006/table">
            <a:tbl>
              <a:tblPr/>
              <a:tblGrid>
                <a:gridCol w="1407083"/>
                <a:gridCol w="579387"/>
                <a:gridCol w="579387"/>
                <a:gridCol w="564974"/>
              </a:tblGrid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11,22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12,02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11,38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8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9,35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5,49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714744" y="3071810"/>
          <a:ext cx="5190822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447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31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571480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07504" y="4857760"/>
            <a:ext cx="885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Наибольшее 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отмечено: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 -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Унечском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Карачевском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7,2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(6 п.п.).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Рост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показателя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зафиксирован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муниципальном районе – на 6 п.п.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городских округах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Сельцо, Стародуб и Фокино)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 отсутствуют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муниципальные общеобразовательные учреждения, здания которых находятся в аварийном состоянии или требуют капитального ремонта.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85720" y="642919"/>
          <a:ext cx="250033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071802" y="642918"/>
          <a:ext cx="5715040" cy="4052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62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32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Доля детей первой и второй групп здоровья в общей численности обучающихся в муниципальных общеобразовательных учреждениях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19872" y="836712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доля детей первой и второй групп здоровья в общей численности обучающихся в муниципальных общеобразовательных учреждениях в целом по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снизилась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отношению 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1,57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 и составила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83,91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процента.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3" y="571474"/>
          <a:ext cx="3214710" cy="6005520"/>
        </p:xfrm>
        <a:graphic>
          <a:graphicData uri="http://schemas.openxmlformats.org/drawingml/2006/table">
            <a:tbl>
              <a:tblPr/>
              <a:tblGrid>
                <a:gridCol w="1338106"/>
                <a:gridCol w="573474"/>
                <a:gridCol w="573474"/>
                <a:gridCol w="729656"/>
              </a:tblGrid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85,37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88,17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86,75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0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84,74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84,88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83,28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83,91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714744" y="1928802"/>
          <a:ext cx="4929222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85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33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Доля детей первой и второй групп здоровья в общей численности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обучающихся 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в муниципальных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учреждениях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79512" y="4500570"/>
            <a:ext cx="85358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Наибольший рост показателя зафиксирован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Комаричском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9,1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4,5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Рогнединском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2,4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 районах.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Наибольшее 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отмечено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Дятьковском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9,8 п.п.),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Мглинском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(на 8,4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  и Дубровском (на 8,1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.) районах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Максимальное значение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достигнуто: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городских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округах – г. Фокино (94,2 процента),           г. Стародуб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93,3 процента), г. Сельцо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88,1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);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(93,6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Комаричский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(93,1 процента), Жуковский (91,8 процента).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Минимальное значение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городских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округах – г.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Новозыбков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(75,9 процента);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(66,8 процента), Климовский (70,9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процента),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Дубровский (73,8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процента).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14283" y="642919"/>
          <a:ext cx="3071833" cy="3786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500429" y="642919"/>
          <a:ext cx="5143537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4531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34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479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40466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4656" y="548680"/>
            <a:ext cx="8941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целях реализации Указа Президента Российской Федерации от 07.05.2012 № 597 «О мероприятиях по реализации государственной социальной политики» обеспечить реализацию мероприятий по реорганизации неэффективных организаций с целью повышения качества образовательных услуг, высвобождении внутренних резервов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для повышения заработной платы работников и модернизации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инфраструктуры общеобразовательных учреждений.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Указа Президента Российской Федерации от 07.05.2012 № 599 «О мерах по реализации государственной политики в области образования и науки» реализовывать комплекс мер по увеличению доли детей в возрасте 5 – 18 лет, получающих услуги по дополнительному образованию, и полному обеспечению детей в возрасте 3-7 лет местами в муниципальных дошкольных образовательных учреждениях. 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Принять меры по закреплению молодых специалистов в муниципальных общеобразовательных учреждениях.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Обеспечить полное освоение в 2016 году средств областного и местных бюджетов, выделенных на капитальный ремонт зданий муниципальных общеобразовательных учреждений.</a:t>
            </a:r>
          </a:p>
          <a:p>
            <a:pPr indent="360000" algn="just"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Принять меры по повышению доли детей первой и второй групп здоровья в общей численности обучающихся в муниципальных общеобразовательных учреждениях.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27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2" name="Picture 6" descr="http://www.mk.ru/upload/iblock_mk/475/a3/74/53/DETAIL_PICTURE_594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976"/>
            <a:ext cx="3650967" cy="2736303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img-fotki.yandex.ru/get/4418/103933798.e/0_7e1b6_98636e19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3744416" cy="3017888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tumix.ru/data/content/8974.kodek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36912"/>
            <a:ext cx="3240360" cy="3492555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14125" cy="19389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6000" dirty="0" smtClean="0"/>
              <a:t>III.</a:t>
            </a:r>
            <a:r>
              <a:rPr lang="ru-RU" sz="6000" dirty="0" smtClean="0"/>
              <a:t> Жилищно-коммунальный</a:t>
            </a:r>
            <a:r>
              <a:rPr lang="en-US" sz="6000" dirty="0" smtClean="0"/>
              <a:t> </a:t>
            </a:r>
            <a:r>
              <a:rPr lang="ru-RU" sz="6000" dirty="0" smtClean="0"/>
              <a:t>комплекс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1407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36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III.1.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Общая площадь жилых помещений, приходящаяся в среднем на 1 жителя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, введенная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 действие за год (кв. метров)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19872" y="692696"/>
            <a:ext cx="55098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введено в среднем на одного жителя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0,21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жилья (2014 год – 0,23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кв.м). Наилучшие результаты по объемам вводимого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жилья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душу населения среди городских округов достигнуты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      г. Брянске (1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кв.м),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0,41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кв.м)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Сельцо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0,37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4281" y="571497"/>
          <a:ext cx="3143273" cy="6086459"/>
        </p:xfrm>
        <a:graphic>
          <a:graphicData uri="http://schemas.openxmlformats.org/drawingml/2006/table">
            <a:tbl>
              <a:tblPr/>
              <a:tblGrid>
                <a:gridCol w="1418665"/>
                <a:gridCol w="662044"/>
                <a:gridCol w="472888"/>
                <a:gridCol w="589676"/>
              </a:tblGrid>
              <a:tr h="3121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1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0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00429" y="1714488"/>
          <a:ext cx="5357851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26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37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III.1.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Общая площадь жилых помещений, приходящаяся в среднем на 1 жителя,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введенная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в действие за год (кв. метров)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42844" y="4760909"/>
            <a:ext cx="8941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числе лидеров по вводу жилья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остается Брянский район (1,82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Низкий показатель ввода жилья (менее 0,1 кв.м на одного жителя) наблюдается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13 муниципальных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районах, из них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менее 0,05 кв.м -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Красногорском,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Комаричском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Стародубсокм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районах.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85720" y="714357"/>
          <a:ext cx="864399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62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38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Площадь земельных участков, предоставленных для жилищного строительства, индивидуального строительства и комплексного освоения в целях жилищного строительства в расчете на 10 тыс. человек населения (гектаров)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19872" y="908720"/>
            <a:ext cx="55446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2015 год в среднем предоставлено земельных участков для жилищного строительства, индивидуального строительства и комплексного освоения в целях жилищного строительства в расчете на 10 тыс. человек населения 1,22 гектара, что ниже уровня 2014 года на 35,4 процента. Наилучшие показатели по предоставлению земельных участков среди городских округов отмечены в г. Стародубе (2,62 га), г. Новозыбков (2,33 га), г. Сельцо (1,76 га) и г. Фокино (1,67 га).</a:t>
            </a: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857231"/>
          <a:ext cx="3143273" cy="5786469"/>
        </p:xfrm>
        <a:graphic>
          <a:graphicData uri="http://schemas.openxmlformats.org/drawingml/2006/table">
            <a:tbl>
              <a:tblPr/>
              <a:tblGrid>
                <a:gridCol w="1456386"/>
                <a:gridCol w="637169"/>
                <a:gridCol w="546145"/>
                <a:gridCol w="503573"/>
              </a:tblGrid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2,41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3,43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2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2,74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0,67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00430" y="2786058"/>
          <a:ext cx="5357849" cy="3500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0243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39</a:t>
            </a:fld>
            <a:endParaRPr lang="ru-RU" sz="1400" dirty="0"/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28596" y="4972963"/>
            <a:ext cx="835824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числе лидеров по предоставлению земельных участков для жилищного строительства, индивидуального строительства и комплексного освоения в целях жилищного строительства среди муниципальных районов является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Суземский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 (4,6 га) . Низкий показатель (менее 0,1 гектара) наблюдается в 3 муниципальных районах, совсем не выделялись земельные участки для жилищного строительства, индивидуального строительства и комплексного освоения в целях жилищного строительства - 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Рогнединском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районах. </a:t>
            </a: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"/>
            <a:ext cx="864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Площадь земельных участков, предоставленных для жилищного строительства, индивидуального строительства и комплексного освоения в целях жилищного строительства в расчете на 10 тыс. человек населения (гектаров)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71472" y="928670"/>
          <a:ext cx="8072494" cy="4057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650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671396"/>
              </p:ext>
            </p:extLst>
          </p:nvPr>
        </p:nvGraphicFramePr>
        <p:xfrm>
          <a:off x="131540" y="765498"/>
          <a:ext cx="8917805" cy="5255790"/>
        </p:xfrm>
        <a:graphic>
          <a:graphicData uri="http://schemas.openxmlformats.org/drawingml/2006/table">
            <a:tbl>
              <a:tblPr firstRow="1" firstCol="1" lastCol="1" bandRow="1">
                <a:tableStyleId>{7DF18680-E054-41AD-8BC1-D1AEF772440D}</a:tableStyleId>
              </a:tblPr>
              <a:tblGrid>
                <a:gridCol w="340179"/>
                <a:gridCol w="892511"/>
                <a:gridCol w="1302190"/>
                <a:gridCol w="1916706"/>
                <a:gridCol w="2150808"/>
                <a:gridCol w="2315411"/>
              </a:tblGrid>
              <a:tr h="855009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муниципального 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Среднегодовая численность постоянного населения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в отчетном году (тыс. чел.)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центр муниципального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Официальный сайт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Брасовский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20,134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п. Локоть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2"/>
                        </a:rPr>
                        <a:t>http://www.brasadmin.org/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Брянский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57,990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с. </a:t>
                      </a:r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Глинищево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3"/>
                        </a:rPr>
                        <a:t>http://www.admbr.ru/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Выгоничский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19,995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Выгоничи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4"/>
                        </a:rPr>
                        <a:t>http://www.adminwr.ru/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Гордеевский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10,948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с. Гордеевка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5"/>
                        </a:rPr>
                        <a:t>http://www.admgordeevka.ru/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Дубровский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18,138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Дубровка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6"/>
                        </a:rPr>
                        <a:t>http://www.admdubrovka.ru/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Дятьковский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61,203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Дятьково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http://admindtk.ru/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Жирятинский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7,080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с. Жирятино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8"/>
                        </a:rPr>
                        <a:t>http://www.juratino.ru/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4" name="Рисунок 13" descr="al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357301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alt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486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alt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227687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alt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29249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alt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41851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alt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479715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Рисунок 19"/>
          <p:cNvPicPr>
            <a:picLocks/>
          </p:cNvPicPr>
          <p:nvPr/>
        </p:nvPicPr>
        <p:blipFill>
          <a:blip r:embed="rId15"/>
          <a:stretch>
            <a:fillRect/>
          </a:stretch>
        </p:blipFill>
        <p:spPr>
          <a:xfrm>
            <a:off x="683616" y="544522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83196" y="116632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Общая информация 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муниципальных районах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Брянской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7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40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Доля многоквартирных домов, в которых собственники помещений выбрали и реализуют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один из способов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управления многоквартирными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домами, в общем числе многоквартирных домов, в которых собственники помещений должны выбрать способ управления данными домами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309996" y="908720"/>
            <a:ext cx="299019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многоквартирных домов, где собственники выбрали и реализуют один из способов управления, в общем числе многоквартирных домов в 2015 году составила 99,63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95,21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), в том числе: в     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г. Новозыбкове, г. Сельцо, г. Стародубе и г. Фокино (100 процентов).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42844" y="785790"/>
          <a:ext cx="3071834" cy="5934080"/>
        </p:xfrm>
        <a:graphic>
          <a:graphicData uri="http://schemas.openxmlformats.org/drawingml/2006/table">
            <a:tbl>
              <a:tblPr/>
              <a:tblGrid>
                <a:gridCol w="1362814"/>
                <a:gridCol w="596231"/>
                <a:gridCol w="596231"/>
                <a:gridCol w="516558"/>
              </a:tblGrid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98,11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32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87,97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94,57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99,61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95,21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99,63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3357555" y="3214686"/>
          <a:ext cx="2928958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6286512" y="785794"/>
          <a:ext cx="2643206" cy="5072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744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41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Доля многоквартирных домов, в которых собственники помещений выбрали и реализуют один из способов управления многоквартирными домами, в общем числе многоквартирных домов, в которых собственники помещений должны выбрать способ управления данными домами (процентов)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14282" y="5191796"/>
            <a:ext cx="864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24 муниципальных районах значение показателя составляет 100 процентов, в Климовском районе – 99 процентов,  низкое значение показателя в Брянском – 94 процента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Рогнединском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96,4 процента районах. При этом динамика роста показателя отмечается в 8 муниципальных районах.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57158" y="857233"/>
          <a:ext cx="8358246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954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42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Доля организаций коммунального комплекса, осуществляющих производство товаров, оказание услуг по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водо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, тепло,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газо-, электроснабжению, водоотведению, очистке сточных вод, утилизации (захоронению) твердых бытовых отходов и использующих объекты коммунальной инфраструктуры на праве частной собственности, по договору аренды или концессии, участие субъекта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и (или) муниципального образования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уставном капитале которых составляет не более 25 процентов, в общем числе организаций коммунального комплекса, осуществляющих свою деятельность на территории городского округа (муниципального района)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119675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347864" y="1340768"/>
            <a:ext cx="55257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Доля организаций коммунального комплекса,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субъекта Российской Федерации и (или) городского округа (муниципального района) в уставном капитале которых составляет не более 25 процентов, в общем числе организаций коммунального комплекса, осуществляющих свою деятельность на территории городского округа (муниципального района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целом по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увеличилась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1,22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 и составила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41,51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40,29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процента).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Так, в г. Сельцо в 2015 году осуществляли деятельность в коммунальном комплексе 100 процентов коммерческих организаций, в г. Брянске – 89,47 процента, г. Фокино – 83,3 процентов, в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80 процентов, в г. Новозыбкове – 60 процентов, в г.Стародубе – 50 процентов.</a:t>
            </a: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357298"/>
          <a:ext cx="3143273" cy="5286418"/>
        </p:xfrm>
        <a:graphic>
          <a:graphicData uri="http://schemas.openxmlformats.org/drawingml/2006/table">
            <a:tbl>
              <a:tblPr/>
              <a:tblGrid>
                <a:gridCol w="1484845"/>
                <a:gridCol w="625198"/>
                <a:gridCol w="547048"/>
                <a:gridCol w="486182"/>
              </a:tblGrid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58,59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70,89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77,13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85,71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49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38,37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33,49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33,59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41,51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500430" y="4214818"/>
          <a:ext cx="5286412" cy="22145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35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43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Доля организаций коммунального комплекса, осуществляющих производство товаров, оказание услуг по </a:t>
            </a:r>
            <a:r>
              <a:rPr lang="ru-RU" sz="1000" b="1" i="1" dirty="0" err="1" smtClean="0">
                <a:latin typeface="Times New Roman" pitchFamily="18" charset="0"/>
                <a:cs typeface="Times New Roman" pitchFamily="18" charset="0"/>
              </a:rPr>
              <a:t>водо</a:t>
            </a: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, тепло, </a:t>
            </a:r>
            <a:r>
              <a:rPr lang="ru-RU" sz="1000" b="1" i="1" dirty="0" err="1" smtClean="0">
                <a:latin typeface="Times New Roman" pitchFamily="18" charset="0"/>
                <a:cs typeface="Times New Roman" pitchFamily="18" charset="0"/>
              </a:rPr>
              <a:t>газо</a:t>
            </a: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электроснабжению, водоотведению, очистке сточных вод, утилизации (захоронению) твердых бытовых отходов и использующих объекты коммунальной инфраструктуры на праве частной собственности, по договору аренды или концессии, участие субъекта </a:t>
            </a: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и (или) муниципального образования </a:t>
            </a:r>
            <a:r>
              <a:rPr lang="ru-RU" sz="1000" b="1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000" b="1" i="1" dirty="0">
                <a:latin typeface="Times New Roman" pitchFamily="18" charset="0"/>
                <a:cs typeface="Times New Roman" pitchFamily="18" charset="0"/>
              </a:rPr>
              <a:t>уставном капитале которых составляет не более 25 процентов, в общем числе организаций коммунального комплекса, осуществляющих свою деятельность на территории городского округа (муниципального района)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908720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57158" y="4714884"/>
            <a:ext cx="42148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только один район (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Рогнединский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преодолел 75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процентный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барьер, в 7 районах доля коммерческих организаций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составила от 50 до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10 районах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 5 до 50 процентов.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6 муниципальных районах в коммунальном комплексе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таких организаций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нет.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57158" y="1000109"/>
          <a:ext cx="8429684" cy="3429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4714876" y="4500570"/>
          <a:ext cx="4071966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46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44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28992" y="4757520"/>
            <a:ext cx="562947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Доля многоквартирных домов, расположенных на земельных участках, в отношении которых осуществлен государственный кадастровый учет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в целом по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выросла на 2,11 п.п. и составила 73,15 процента.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многоквартирные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дома поставлены на кадастровый учет в 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городах (Новозыбкове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Стародубе) и в 3 районах (Брянском,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Погарском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Суземском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282" y="642911"/>
          <a:ext cx="2994527" cy="5929349"/>
        </p:xfrm>
        <a:graphic>
          <a:graphicData uri="http://schemas.openxmlformats.org/drawingml/2006/table">
            <a:tbl>
              <a:tblPr/>
              <a:tblGrid>
                <a:gridCol w="1357322"/>
                <a:gridCol w="642942"/>
                <a:gridCol w="571504"/>
                <a:gridCol w="422759"/>
              </a:tblGrid>
              <a:tr h="30879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75,28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89,43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6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63,96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67,78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69,53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80,86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3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73,15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286116" y="642918"/>
          <a:ext cx="5572164" cy="4100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46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45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Доля многоквартирных домов, расположенных на земельных участках, </a:t>
            </a:r>
            <a:endParaRPr lang="en-US" sz="1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отношении которых осуществлен государственный кадастровый учет (процентов)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00034" y="3429000"/>
            <a:ext cx="83582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Наибольший рост показателя (более чем на 15 п.п.) зафиксирован в 2 муниципальных образованиях:  г. Фокино (на 19 п.п.) и Стародубском (на 24,8 п.п.) районе.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Низкие значения показателя в 2015 году отмечены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Брасовском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Выгоничском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Жуковском,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Почепском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Трубчевском районах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(их доля составляет менее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40 процентов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). Причем самый низкий из них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Почепском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(15,5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процента).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786322"/>
            <a:ext cx="864399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15 муниципальных образованиях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Брянской области (в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городских округах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районах)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отмечается рост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доли многоквартирных домов, расположенных на земельных участках, в отношении которых осуществлен государственный кадастровый учет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 изменений значения показателя остались в 18 муниципальных образованиях, из них в 5–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муниципальных образованиях показатель равен 100 процентов.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571472" y="571480"/>
          <a:ext cx="8072494" cy="2871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7520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46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III.6.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 в жилых помещениях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71435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347864" y="764704"/>
            <a:ext cx="2736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среднем по отчетности получили жилые помещения и улучшили жилищные условия 16,74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граждан, из числа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стоявших на учете в качестве нуждающихся (в 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16,13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), в том числе: в городских округах – 5,22 процента (2014 год – 7 процентов).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Максимальное значение показателя отмечено в                   г. Стародубе – 9,5 процента, минимальное – в         г. Фокино – 2,2 процента.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2" y="857232"/>
          <a:ext cx="3001655" cy="5700295"/>
        </p:xfrm>
        <a:graphic>
          <a:graphicData uri="http://schemas.openxmlformats.org/drawingml/2006/table">
            <a:tbl>
              <a:tblPr/>
              <a:tblGrid>
                <a:gridCol w="1357322"/>
                <a:gridCol w="642942"/>
                <a:gridCol w="500066"/>
                <a:gridCol w="501325"/>
              </a:tblGrid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8,44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19,79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18,16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16,74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6072198" y="785794"/>
          <a:ext cx="292895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3428992" y="4572008"/>
          <a:ext cx="3643338" cy="1928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1184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47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III.6.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населения, получившего жилые помещения и улучшившего жилищные условия в отчетном году, в общей численности населения, состоящего на учете в качестве нуждающегося в жилых помещениях. (процентов)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94656" y="795769"/>
            <a:ext cx="8941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муниципальных районах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населения, получившего жилые помещения и улучшившего жилищные условия в 2015 году, в общей численности населения, состоящего на учете в качестве нуждающегося в жилых помещениях,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составила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18,3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(2014 год – 18,16 процента).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Наибольшие значения показателя отмечены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(84,8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(82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Суземском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(40,3 процента)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(38,1) процента районах.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13 муниципальных районах значение показателя составило менее 10 процентов.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214282" y="2357430"/>
          <a:ext cx="8643998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4012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48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479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40466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4656" y="428604"/>
            <a:ext cx="8941840" cy="5979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целях повышения эффективности деятельности органов местного самоуправления городских округов и муниципальных районов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Брянской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области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коммунальной сфере необходимо: </a:t>
            </a: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продолжить работу по формированию конкурентных отношений в сфере управления и обслуживания жилищного фонда путем развития рынка частных управляющих компаний;</a:t>
            </a: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повысить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инициативность собственников жилья в управлении жилищным фондом;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единые муниципальные базы информационных ресурсов в целях повышения уровня благоустройства жилищного фонда, эффективности и надежности работы коммунальной инфраструктуры;</a:t>
            </a: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обеспечить завершение работ по формированию земельных участков под многоквартирными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домами.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дальнейшего развития жилищного строительства на территории муниципальных образований Брянской области использовать следующие подходы: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комплексное развитие территорий под застройку, включая их обеспечение инженерной инфраструктурой; 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развитие малоэтажного строительства;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• стимулирование инвестиционной активности на рынке жилья;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360000"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разработать комплекс мер по реализации Указа Президента Российской Федерации от 07.05.2012 № 600 «О мерах по обеспечению граждан Российской Федерации доступным и комфортным жильём и повышению качества жилищно-коммунальных услуг».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0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49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697820"/>
            <a:ext cx="3312368" cy="2484275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</p:spPr>
      </p:pic>
      <p:pic>
        <p:nvPicPr>
          <p:cNvPr id="3077" name="Picture 5" descr="http://udf.by/uploads/posts/2012-04/1334731302_ekonomik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03957"/>
            <a:ext cx="3384376" cy="2585283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cs5530.vkontakte.ru/u17789487/-14/x_2290aea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91151"/>
            <a:ext cx="3694090" cy="2394033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14125" cy="19389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sz="6000" dirty="0" smtClean="0"/>
              <a:t>IV. </a:t>
            </a:r>
            <a:r>
              <a:rPr lang="ru-RU" sz="6000" dirty="0" smtClean="0"/>
              <a:t>МУНИЦИПАЛЬНОЕ УПРАВЛЕНИЕ</a:t>
            </a:r>
          </a:p>
        </p:txBody>
      </p:sp>
    </p:spTree>
    <p:extLst>
      <p:ext uri="{BB962C8B-B14F-4D97-AF65-F5344CB8AC3E}">
        <p14:creationId xmlns:p14="http://schemas.microsoft.com/office/powerpoint/2010/main" val="9701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670841"/>
              </p:ext>
            </p:extLst>
          </p:nvPr>
        </p:nvGraphicFramePr>
        <p:xfrm>
          <a:off x="131540" y="765498"/>
          <a:ext cx="8917805" cy="5255790"/>
        </p:xfrm>
        <a:graphic>
          <a:graphicData uri="http://schemas.openxmlformats.org/drawingml/2006/table">
            <a:tbl>
              <a:tblPr firstRow="1" firstCol="1" lastCol="1" bandRow="1">
                <a:tableStyleId>{7DF18680-E054-41AD-8BC1-D1AEF772440D}</a:tableStyleId>
              </a:tblPr>
              <a:tblGrid>
                <a:gridCol w="340179"/>
                <a:gridCol w="892511"/>
                <a:gridCol w="1302190"/>
                <a:gridCol w="1916706"/>
                <a:gridCol w="2150808"/>
                <a:gridCol w="2315411"/>
              </a:tblGrid>
              <a:tr h="855009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муниципального 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Среднегодовая численность постоянного населения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в отчетном году (тыс. чел.)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центр муниципального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Официальный сайт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Жуковский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35,019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г. Жуковка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2"/>
                        </a:rPr>
                        <a:t>http://www.zhukadmin.com/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Злынковский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12,164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г. Злынка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3"/>
                        </a:rPr>
                        <a:t>http://zlynka.narod.ru/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Карачевский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33,790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Карачев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4"/>
                        </a:rPr>
                        <a:t>http://karadmin.ru/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Клетнянский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19,013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</a:t>
                      </a:r>
                      <a:r>
                        <a:rPr lang="ru-RU" sz="1100" b="1" u="none" strike="noStrike" dirty="0" err="1">
                          <a:effectLst/>
                        </a:rPr>
                        <a:t>Клетня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5"/>
                        </a:rPr>
                        <a:t>http://www.kletn.ru/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Климовский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27,428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Климово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6"/>
                        </a:rPr>
                        <a:t>http://www.kladm.ru/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Клинцовский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18,216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Клинцы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7"/>
                        </a:rPr>
                        <a:t>http://www.klinrai.ru/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Комаричский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17,233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Комаричи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8"/>
                        </a:rPr>
                        <a:t>http://adminkom.ru/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Рисунок 85" descr="al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9715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Рисунок 86" descr="alt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486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Рисунок 87" descr="alt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86" y="231293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Рисунок 88" descr="alt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Рисунок 89" descr="alt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3707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Рисунок 90" descr="alt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851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Рисунок 91" descr="&amp;Gcy;&amp;iecy;&amp;rcy;&amp;bcy;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4522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Прямоугольник 92"/>
          <p:cNvSpPr/>
          <p:nvPr/>
        </p:nvSpPr>
        <p:spPr>
          <a:xfrm>
            <a:off x="107504" y="116632"/>
            <a:ext cx="89418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Общая информация 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муниципальных районах Брянской области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28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50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IV.1.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Объём не завершенного в установленные сроки строительства, осуществляемого за счет средств бюджета городского округа (муниципального района) (тыс.рублей)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476672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275856" y="908720"/>
            <a:ext cx="56886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объём незавершенного в установленные сроки строительства, осуществляемого за счет средств бюджета городского округа (муниципального района), зафиксирован только в г. Брянске (48,9 млн. рублей) увеличившись 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отношению к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году в более чем в 15 раз (на 46 млн. рублей).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2000241"/>
            <a:ext cx="5500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остальных муниципальных образованиях области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объектов незавершенного в установленные сроки строительства, осуществляемого за счет средств бюджета городского округа (муниципального района), не отмечено.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571474"/>
          <a:ext cx="2857520" cy="5786491"/>
        </p:xfrm>
        <a:graphic>
          <a:graphicData uri="http://schemas.openxmlformats.org/drawingml/2006/table">
            <a:tbl>
              <a:tblPr/>
              <a:tblGrid>
                <a:gridCol w="1214446"/>
                <a:gridCol w="500066"/>
                <a:gridCol w="642942"/>
                <a:gridCol w="500066"/>
              </a:tblGrid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3733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58994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3428992" y="3071810"/>
          <a:ext cx="5357850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0324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51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VIII.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налоговых и неналоговых доходов местного бюджета (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исключением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поступлений налоговых доходов по дополнительным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нормативам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отчислений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) в общем объеме собственных доходов бюджета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(без учета субвенций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19872" y="3356992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году доля налоговых и неналоговых доходов местных бюджетов (за исключением поступлений налоговых доходов по дополнительным нормативам отчислений) в общем объеме собственных доходов бюджета муниципального образования (без учета субвенций) в среднем составила 2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процента и увеличилась на 5,13 п.п. (2014 год – 20,86 процента).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городских округов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наибольший удельный вес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отмечается только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Брянске – 63,7 процента. Наименьшее значение зафиксировано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г. Сельцо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33,2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районов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наибольшее значение показателя отмечено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– 37,1 процента, наименьшее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9,4 процента.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42845" y="714365"/>
          <a:ext cx="3214710" cy="6000796"/>
        </p:xfrm>
        <a:graphic>
          <a:graphicData uri="http://schemas.openxmlformats.org/drawingml/2006/table">
            <a:tbl>
              <a:tblPr/>
              <a:tblGrid>
                <a:gridCol w="1019356"/>
                <a:gridCol w="827393"/>
                <a:gridCol w="752379"/>
                <a:gridCol w="615582"/>
              </a:tblGrid>
              <a:tr h="29049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207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42,32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48,40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7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17,32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14,50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21,01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20,86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25,99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00430" y="785795"/>
          <a:ext cx="5214974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300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532440" y="6305550"/>
            <a:ext cx="538408" cy="476250"/>
          </a:xfrm>
        </p:spPr>
        <p:txBody>
          <a:bodyPr/>
          <a:lstStyle/>
          <a:p>
            <a:fld id="{DE1F02E0-2739-4B6E-A025-7A359D11D0B7}" type="slidenum">
              <a:rPr lang="ru-RU" sz="1400" smtClean="0"/>
              <a:pPr/>
              <a:t>52</a:t>
            </a:fld>
            <a:endParaRPr lang="ru-RU" sz="1400" dirty="0"/>
          </a:p>
        </p:txBody>
      </p:sp>
      <p:sp>
        <p:nvSpPr>
          <p:cNvPr id="1041" name="Прямоугольник 1040"/>
          <p:cNvSpPr/>
          <p:nvPr/>
        </p:nvSpPr>
        <p:spPr>
          <a:xfrm>
            <a:off x="321664" y="-5352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VIII.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Доля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налоговых и неналоговых доходов местного бюджета (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исключением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поступлений налоговых доходов по дополнительным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нормативам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отчислений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) в общем объеме собственных доходов бюджета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муниципального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(без учета субвенций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(процентов)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5" name="Прямая соединительная линия 1024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95536" y="4437112"/>
            <a:ext cx="842493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Снижение значения показателя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году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сравнению с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годом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отмечено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 городских округах, из них наиболее значительное в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на 7,3 п.п. (45,6 процента) и г. Брянск – на 6,7 п.п. (63,7 процента)  и 2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районах: Трубчевском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районе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на 6,7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(13,7 процента),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Погарском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районе – на 0,4 п.п. (16,4 процента).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25 районах данный показатель увеличился, из них наибольшее увеличение отмечено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Суражском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- на 25,7 п.п. (37,1 процента), Стародубском районе – на 13,65 п.п. (29,1 процента), Севском районе – на 13,6 п.п. (25,5 процента) и Брянском районе – на 13,5 (27,4 процента).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0034" y="785794"/>
          <a:ext cx="8215370" cy="3643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60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53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IV.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Удовлетворенность населения деятельностью органов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местного самоуправления </a:t>
            </a: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городского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округа (муниципального района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algn="ctr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процентов от числа опрошенных)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419872" y="908720"/>
            <a:ext cx="554461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данным социологического опроса процент удовлетворенности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населения деятельностью органов местного самоуправления городских округов и 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районов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среднем по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муниципальным образованиям Брянской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2015 году составил 65,98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 (в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году –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60,39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процента).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значения показателя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отмечается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городских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округах: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г.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Брянск - на 3,53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(42,73 процента), 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на 18,26 п.п. (72,26 процента), г. Новозыбков – на 6,82 п.п. (52,22 процента), г. Стародуб – на 1,61 п.п. (67,31 процента) и г. Фокино - на 12,63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(57,63 процента). В г. Сельцо отмечено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показателя - на 4,4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п.п.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(69,7 процента).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785794"/>
          <a:ext cx="2987398" cy="5791200"/>
        </p:xfrm>
        <a:graphic>
          <a:graphicData uri="http://schemas.openxmlformats.org/drawingml/2006/table">
            <a:tbl>
              <a:tblPr/>
              <a:tblGrid>
                <a:gridCol w="1214446"/>
                <a:gridCol w="571504"/>
                <a:gridCol w="571504"/>
                <a:gridCol w="629944"/>
              </a:tblGrid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Названия строк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2013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2014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2015 год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Городские округа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57,62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53,90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60,31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Брянск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Клинцы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Новозыбков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Сельцо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Стародуб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Фокино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89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Муниципальные районы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56,01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61,83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67,23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Брасовский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88,64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Брянский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Выгоничский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Гордеевский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93,75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Дубровский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Дятьковский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Жирятинский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Жуковский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Злынковский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Карачевский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Клетнянский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Климовский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Клинцовский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Комаричский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Красногорский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Мглинский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Навлинский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Новозыбковский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Погарский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Почепский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Рогнединский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56,64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Стародубский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66,79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Суземский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62,00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Суражский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Трубчевский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52,10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68,92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Унечский </a:t>
                      </a:r>
                    </a:p>
                  </a:txBody>
                  <a:tcPr marL="48126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63,20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53,28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Общий итог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65,98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428991" y="3429000"/>
          <a:ext cx="5286413" cy="3000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86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54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IV.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Удовлетворенность населения деятельностью органов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местного самоуправления городского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округа (муниципального района), в том числе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их информационной открытостью (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процентов от числа опрошенных)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692696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00034" y="4429132"/>
            <a:ext cx="8215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Среди муниципальных районов наибольшее значение показателя отмечено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Гордеевском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(93,75 процента), наименьшее –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Карачевском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районе (50 процентов). </a:t>
            </a:r>
          </a:p>
          <a:p>
            <a:pPr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Увеличилась удовлетворенность населения деятельностью органов местного самоуправления в 21 муниципальном образовании, снизилась – в 12 муниципальных образованиях. Увеличение показателя более чем на 20 процентов отмечено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Брасовском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Климовском,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Мглинском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Погарском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районах. Снижение более чем на 10 п.п. отмечено в Дубровском, Красногорском,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Новозыбковском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Севском районах. </a:t>
            </a:r>
          </a:p>
          <a:p>
            <a:pPr indent="360000"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0034" y="857233"/>
          <a:ext cx="8072494" cy="3429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965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55</a:t>
            </a:fld>
            <a:endParaRPr lang="ru-RU"/>
          </a:p>
        </p:txBody>
      </p:sp>
      <p:sp>
        <p:nvSpPr>
          <p:cNvPr id="4" name="Номер слайда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mtClean="0"/>
              <a:pPr/>
              <a:t>55</a:t>
            </a:fld>
            <a:endParaRPr lang="ru-RU"/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mtClean="0"/>
              <a:pPr/>
              <a:t>55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383196" y="283818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908060"/>
            <a:ext cx="8941840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Результаты мониторинга эффективности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деятельности органов местного самоуправления городских округов и муниципальных районов Брянской области за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подтвердили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значительную дифференциацию муниципальных образований по уровню социально-экономического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развития.</a:t>
            </a:r>
          </a:p>
          <a:p>
            <a:pPr indent="3600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итогам комплексной оценки, проведенной в соответствии с Методикой мониторинга эффективности деятельности органов местного самоуправления городских округов и муниципальных районов, утвержденной постановлением Правительства Российской Федерации от 17 декабря 2012 года № 1317 «О мерах по реализации Указа Президента Российской Федерации от 28 апреля 2008 года № 607 «Об оценке эффективности деятельности органов местного самоуправления городских округов и муниципальных районов», подпунктом «и» пункта 2 Указа Президента Российской Федерации от 7 мая 2012 года № 601 "Об основных направлениях совершенствования системы государственного управления», победителями признаны следующие муниципальные образования, получившие наибольшие суммарные оценки: </a:t>
            </a:r>
          </a:p>
          <a:p>
            <a:pPr indent="3600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место – Жуковский район (К (комплексная оценка) = 0,58809)</a:t>
            </a:r>
          </a:p>
          <a:p>
            <a:pPr indent="3600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место – город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Клинцы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(К = 0,58037)</a:t>
            </a:r>
          </a:p>
          <a:p>
            <a:pPr indent="36000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место – город Сельцо (К = 0,56720)</a:t>
            </a:r>
          </a:p>
          <a:p>
            <a:pPr indent="360000"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4"/>
          <p:cNvSpPr txBox="1">
            <a:spLocks/>
          </p:cNvSpPr>
          <p:nvPr/>
        </p:nvSpPr>
        <p:spPr>
          <a:xfrm>
            <a:off x="8532440" y="6305550"/>
            <a:ext cx="538408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z="1400" smtClean="0"/>
              <a:pPr/>
              <a:t>56</a:t>
            </a:fld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664" y="-5352"/>
            <a:ext cx="8479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4656" y="40466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94656" y="428604"/>
            <a:ext cx="8941840" cy="3764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целях повышения эффективности деятельности органов местного самоуправления городских округов и муниципальных районов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Брянской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необходимо: </a:t>
            </a:r>
          </a:p>
          <a:p>
            <a:pPr indent="360000"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обеспечить реализацию плана первоочередных мероприятий по обеспечению устойчивого развития экономики и социальной стабильности;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руководителям органов местного самоуправления разработать и реализовывать программы по повышению результативности деятельности органов местного самоуправления и решению выявленных в ходе анализа проблем развития с установлением целевых индикаторов на плановый период;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360000" algn="just"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рассмотреть вопрос о внедрении системы оплаты труда муниципальных служащих органов местного самоуправления Брянской области, позволяющей устанавливать величину стимулирующих выплат в зависимости от достижения целевых значений показателей эффективности и результативности профессиональной служебной деятельности.</a:t>
            </a:r>
          </a:p>
          <a:p>
            <a:pPr indent="360000"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360000"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0000"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0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614125" cy="507831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5400" dirty="0" smtClean="0"/>
              <a:t>Результаты мониторинга оценки эффективности деятельности органов местного самоуправления городских округов и муниципальных районов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57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4416" y="5413106"/>
            <a:ext cx="3331489" cy="64633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/>
              <a:t>ПРИЛОЖЕНИЕ 1</a:t>
            </a:r>
          </a:p>
        </p:txBody>
      </p:sp>
    </p:spTree>
    <p:extLst>
      <p:ext uri="{BB962C8B-B14F-4D97-AF65-F5344CB8AC3E}">
        <p14:creationId xmlns:p14="http://schemas.microsoft.com/office/powerpoint/2010/main" val="311680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614125" cy="378565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6000" dirty="0" smtClean="0"/>
              <a:t>КОМПЛЕКСНАЯ ОЦЕНКА ПОКАЗАТЕЛЕЙ ЭФФЕКТИВНОСТИ ДЕЯТЕЛЬНОСТИ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58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416" y="5413106"/>
            <a:ext cx="3331489" cy="64633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dirty="0"/>
              <a:t>ПРИЛОЖЕНИЕ </a:t>
            </a:r>
            <a:r>
              <a:rPr lang="ru-RU" sz="3600" dirty="0" smtClean="0"/>
              <a:t>2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0948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098084"/>
              </p:ext>
            </p:extLst>
          </p:nvPr>
        </p:nvGraphicFramePr>
        <p:xfrm>
          <a:off x="131540" y="765498"/>
          <a:ext cx="8917805" cy="5255790"/>
        </p:xfrm>
        <a:graphic>
          <a:graphicData uri="http://schemas.openxmlformats.org/drawingml/2006/table">
            <a:tbl>
              <a:tblPr firstRow="1" firstCol="1" lastCol="1" bandRow="1">
                <a:tableStyleId>{7DF18680-E054-41AD-8BC1-D1AEF772440D}</a:tableStyleId>
              </a:tblPr>
              <a:tblGrid>
                <a:gridCol w="340179"/>
                <a:gridCol w="892511"/>
                <a:gridCol w="1302190"/>
                <a:gridCol w="1916706"/>
                <a:gridCol w="2150808"/>
                <a:gridCol w="2315411"/>
              </a:tblGrid>
              <a:tr h="855009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муниципального 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Среднегодовая численность постоянного населения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в отчетном году (тыс. чел.)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центр муниципального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Официальный сайт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Красногорский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12,358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пгт. Красная Гора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2"/>
                        </a:rPr>
                        <a:t>http://www.krgadm.ru/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Мглинский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18,246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г. Мглин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3"/>
                        </a:rPr>
                        <a:t>http://www.mgladm.ru/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Навлинский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27,271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Навля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4"/>
                        </a:rPr>
                        <a:t>http://admnav.ru/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18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Новозыбковский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11,296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Новозыбков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5"/>
                        </a:rPr>
                        <a:t>http://adminnovzraion.ru/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19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Погарский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25,463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Погар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6"/>
                        </a:rPr>
                        <a:t>http://www.pogaradm.ru/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20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Почепский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39,511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Почеп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7"/>
                        </a:rPr>
                        <a:t>http://www.admpochep.ru/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Рогнединский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6,692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err="1">
                          <a:effectLst/>
                        </a:rPr>
                        <a:t>пгт</a:t>
                      </a:r>
                      <a:r>
                        <a:rPr lang="ru-RU" sz="1100" b="1" u="none" strike="noStrike" dirty="0">
                          <a:effectLst/>
                        </a:rPr>
                        <a:t>. Рогнедино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8"/>
                        </a:rPr>
                        <a:t>http://www.rognedino.ru/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 descr="al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3707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683568" y="544522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/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483321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alt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79" y="166486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alt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79" y="227687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683568" y="29249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 descr="&amp;Gcy;&amp;iecy;&amp;rcy;&amp;bcy;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851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7504" y="116632"/>
            <a:ext cx="89418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Общая информация 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муниципальных районах Брянской области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52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401408"/>
              </p:ext>
            </p:extLst>
          </p:nvPr>
        </p:nvGraphicFramePr>
        <p:xfrm>
          <a:off x="131540" y="765498"/>
          <a:ext cx="8917805" cy="4627107"/>
        </p:xfrm>
        <a:graphic>
          <a:graphicData uri="http://schemas.openxmlformats.org/drawingml/2006/table">
            <a:tbl>
              <a:tblPr firstRow="1" firstCol="1" lastCol="1" bandRow="1">
                <a:tableStyleId>{7DF18680-E054-41AD-8BC1-D1AEF772440D}</a:tableStyleId>
              </a:tblPr>
              <a:tblGrid>
                <a:gridCol w="340179"/>
                <a:gridCol w="892511"/>
                <a:gridCol w="1302190"/>
                <a:gridCol w="1916706"/>
                <a:gridCol w="2150808"/>
                <a:gridCol w="2315411"/>
              </a:tblGrid>
              <a:tr h="855009"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муниципального 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Среднегодовая численность постоянного населения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в отчетном году (тыс. чел.)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Административный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центр муниципального</a:t>
                      </a:r>
                      <a:br>
                        <a:rPr lang="ru-RU" sz="1100" u="none" strike="noStrike" dirty="0">
                          <a:effectLst/>
                        </a:rPr>
                      </a:br>
                      <a:r>
                        <a:rPr lang="ru-RU" sz="1100" u="none" strike="noStrike" dirty="0">
                          <a:effectLst/>
                        </a:rPr>
                        <a:t>района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Официальный сайт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Севский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15,365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Севск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2"/>
                        </a:rPr>
                        <a:t>http://www.sevskadm.ru/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23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Стародубский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19,636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Стародуб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3"/>
                        </a:rPr>
                        <a:t>http://adminstarrayon.ru/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Суземский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15,706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п. Суземка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4"/>
                        </a:rPr>
                        <a:t>http://www.admsuzemka.ru/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Суражский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23,363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Сураж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>
                          <a:effectLst/>
                          <a:hlinkClick r:id="rId5"/>
                        </a:rPr>
                        <a:t>http://www.admsur.ru/</a:t>
                      </a:r>
                      <a:endParaRPr lang="en-US" sz="1100" b="0" i="0" u="sng" strike="noStrike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Трубчевский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 smtClean="0">
                          <a:effectLst/>
                        </a:rPr>
                        <a:t>35,148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 г. Трубчевск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6"/>
                        </a:rPr>
                        <a:t>http://www.trubech.ru/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286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27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Унечский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36,712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г. Унеча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u="sng" strike="noStrike" dirty="0">
                          <a:effectLst/>
                          <a:hlinkClick r:id="rId7"/>
                        </a:rPr>
                        <a:t>http://www.unradm.ru/</a:t>
                      </a:r>
                      <a:endParaRPr lang="en-US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alt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12936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alt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486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 descr="alt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29249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 descr="alt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" y="353707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 descr="alt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4797152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&amp;Gcy;&amp;iecy;&amp;rcy;&amp;bcy; &amp;ucy;&amp;iecy;&amp;zcy;&amp;dcy;&amp;ncy;&amp;ocy;&amp;gcy;&amp;ocy; &amp;tscy;&amp;iecy;&amp;ncy;&amp;tcy;&amp;rcy;&amp;acy;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94" y="4185144"/>
            <a:ext cx="432000" cy="540000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07504" y="116632"/>
            <a:ext cx="89418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Общая информация о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муниципальных районах Брянской области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02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" name="Номер слайда 2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Номер слайда 2"/>
          <p:cNvSpPr txBox="1">
            <a:spLocks/>
          </p:cNvSpPr>
          <p:nvPr/>
        </p:nvSpPr>
        <p:spPr>
          <a:xfrm>
            <a:off x="6553200" y="642146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E1F02E0-2739-4B6E-A025-7A359D11D0B7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07504" y="764704"/>
            <a:ext cx="894184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383196" y="283818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000" y="908720"/>
            <a:ext cx="8568952" cy="49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соответствии с Указом Президента Российской Федерации от 28 апреля 2008 года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607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оценке эффективности деятельности органов местного самоуправления городских округов и 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районов», Постановлением Правительства Российской Федерации от 17 декабря 2012 года № 1317 «О мерах по реализации Указа Президента Российской Федерации от 28 апреля 2008 года № 607 «Об оценке эффективности деятельности органов местного самоуправления городских округов и муниципальных районов», подпунктом «и» пункта 2 Указа Президента Российской Федерации от 7 мая 2012 года № 601 «Об основных направлениях совершенствования системы государственного управления» и постановлением Правительства Брянской области от 20 мая 2013 года № 143-п «О мерах по реализации Указа Президента Российской Федерации от 28 апреля 2008 года № 607 «Об оценке эффективности деятельности органов местного самоуправления городских округов и муниципальных районов» проведен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анализ эффективности деятельности органов местного самоуправления городских округов и муниципальных районов области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2015 год 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следующим сферам: экономический рост,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жилищно-коммунальное хозяйство и жилищное строительство, организация муниципального управления. </a:t>
            </a:r>
          </a:p>
          <a:p>
            <a:pPr indent="457200" algn="just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Оценка проведена по достигнутому уровню и динамике показателей социально-экономического развития муниципальных образований (за базовый взят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05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02E0-2739-4B6E-A025-7A359D11D0B7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697820"/>
            <a:ext cx="3312368" cy="2484275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</p:spPr>
      </p:pic>
      <p:pic>
        <p:nvPicPr>
          <p:cNvPr id="3077" name="Picture 5" descr="http://udf.by/uploads/posts/2012-04/1334731302_ekonomik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03957"/>
            <a:ext cx="3384376" cy="2585283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cs5530.vkontakte.ru/u17789487/-14/x_2290aea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91151"/>
            <a:ext cx="3694090" cy="2394033"/>
          </a:xfrm>
          <a:prstGeom prst="rect">
            <a:avLst/>
          </a:prstGeom>
          <a:noFill/>
          <a:ln>
            <a:noFill/>
          </a:ln>
          <a:effectLst>
            <a:outerShdw blurRad="495300" dist="38100" dir="2700000" algn="tl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  <a:softEdge rad="127000"/>
          </a:effectLst>
          <a:scene3d>
            <a:camera prst="isometricLeft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88640"/>
            <a:ext cx="8614125" cy="19389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n-US" sz="6000" dirty="0" smtClean="0"/>
              <a:t>I. </a:t>
            </a:r>
            <a:r>
              <a:rPr lang="ru-RU" sz="6000" dirty="0" smtClean="0"/>
              <a:t>ЭКОНОМИЧЕСКОЕ </a:t>
            </a:r>
          </a:p>
          <a:p>
            <a:pPr algn="r"/>
            <a:r>
              <a:rPr lang="ru-RU" sz="6000" dirty="0" smtClean="0"/>
              <a:t>РАЗВИТИЕ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701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>
          <a:defRPr b="1" dirty="0" smtClean="0"/>
        </a:defPPr>
      </a:lstStyle>
    </a:spDef>
    <a:txDef>
      <a:spPr/>
      <a:bodyPr vert="horz" lIns="91440" tIns="45720" rIns="91440" bIns="45720" rtlCol="0" anchor="ctr"/>
      <a:lstStyle>
        <a:defPPr>
          <a:defRPr sz="140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7417</TotalTime>
  <Words>9281</Words>
  <Application>Microsoft Office PowerPoint</Application>
  <PresentationFormat>Экран (4:3)</PresentationFormat>
  <Paragraphs>3356</Paragraphs>
  <Slides>58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Сводный доклад</dc:title>
  <dc:creator>Юрий Константинович Качков</dc:creator>
  <cp:lastModifiedBy>user</cp:lastModifiedBy>
  <cp:revision>970</cp:revision>
  <cp:lastPrinted>2016-10-21T09:47:56Z</cp:lastPrinted>
  <dcterms:created xsi:type="dcterms:W3CDTF">2012-09-06T11:53:35Z</dcterms:created>
  <dcterms:modified xsi:type="dcterms:W3CDTF">2016-10-21T09:49:16Z</dcterms:modified>
</cp:coreProperties>
</file>